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60" r:id="rId1"/>
  </p:sldMasterIdLst>
  <p:notesMasterIdLst>
    <p:notesMasterId r:id="rId43"/>
  </p:notesMasterIdLst>
  <p:sldIdLst>
    <p:sldId id="318" r:id="rId2"/>
    <p:sldId id="299" r:id="rId3"/>
    <p:sldId id="295" r:id="rId4"/>
    <p:sldId id="301" r:id="rId5"/>
    <p:sldId id="279" r:id="rId6"/>
    <p:sldId id="281" r:id="rId7"/>
    <p:sldId id="320" r:id="rId8"/>
    <p:sldId id="283" r:id="rId9"/>
    <p:sldId id="284" r:id="rId10"/>
    <p:sldId id="302" r:id="rId11"/>
    <p:sldId id="307" r:id="rId12"/>
    <p:sldId id="308" r:id="rId13"/>
    <p:sldId id="296" r:id="rId14"/>
    <p:sldId id="256" r:id="rId15"/>
    <p:sldId id="278" r:id="rId16"/>
    <p:sldId id="259" r:id="rId17"/>
    <p:sldId id="260" r:id="rId18"/>
    <p:sldId id="261" r:id="rId19"/>
    <p:sldId id="309" r:id="rId20"/>
    <p:sldId id="280" r:id="rId21"/>
    <p:sldId id="262" r:id="rId22"/>
    <p:sldId id="310" r:id="rId23"/>
    <p:sldId id="311" r:id="rId24"/>
    <p:sldId id="312" r:id="rId25"/>
    <p:sldId id="313" r:id="rId26"/>
    <p:sldId id="314" r:id="rId27"/>
    <p:sldId id="276" r:id="rId28"/>
    <p:sldId id="277" r:id="rId29"/>
    <p:sldId id="274" r:id="rId30"/>
    <p:sldId id="315" r:id="rId31"/>
    <p:sldId id="257" r:id="rId32"/>
    <p:sldId id="267" r:id="rId33"/>
    <p:sldId id="268" r:id="rId34"/>
    <p:sldId id="269" r:id="rId35"/>
    <p:sldId id="316" r:id="rId36"/>
    <p:sldId id="271" r:id="rId37"/>
    <p:sldId id="317" r:id="rId38"/>
    <p:sldId id="263" r:id="rId39"/>
    <p:sldId id="270" r:id="rId40"/>
    <p:sldId id="272" r:id="rId41"/>
    <p:sldId id="319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4" autoAdjust="0"/>
    <p:restoredTop sz="91642" autoAdjust="0"/>
  </p:normalViewPr>
  <p:slideViewPr>
    <p:cSldViewPr snapToGrid="0">
      <p:cViewPr varScale="1">
        <p:scale>
          <a:sx n="101" d="100"/>
          <a:sy n="101" d="100"/>
        </p:scale>
        <p:origin x="15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4761C-5674-4029-9A87-9070F4DCD062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E18A1-E70A-40F1-AC41-AD8299952C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237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E18A1-E70A-40F1-AC41-AD8299952C7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202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Lactobacillus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grows readily, forming large whitish-yellow umbonate colonies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</a:t>
            </a:r>
            <a:r>
              <a:rPr lang="en-US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rettanomyces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break down BG, forming whiter and brain shaped colonies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US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accharomyces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stay bluish-green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E18A1-E70A-40F1-AC41-AD8299952C7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680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/>
              <a:t>Metabolizes acids, esters and phenols (i.e. 4 vinylphenol (plastic) – 4 ethyl phenol (barnyard); acetic acid (vinegar) to ethyl acetate (fruity, solventy))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/>
              <a:t>(dextrins, cellobiose) that can result in high attenuation (strain dependent)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/>
              <a:t>and has nothing to do with flavor development. Acts as a weak barrier to oxygen.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dirty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682E0-404F-4823-B8BC-9687874A3C4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68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E18A1-E70A-40F1-AC41-AD8299952C7D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E18A1-E70A-40F1-AC41-AD8299952C7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72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Brett has enzymes to break down complex carbohydrates that Pedio can metabolize into lactic acid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Brett can metabolize the diacetyl that is produced by pedio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Pedio can also produce a “ropy” or “slimy” carbohydrate chain that Brett can metabolize with time. Usually a sign that pedio is most active or in response to oxygen.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E18A1-E70A-40F1-AC41-AD8299952C7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081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984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B261-8843-42D1-AAFC-05E20E2D9B97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97804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B261-8843-42D1-AAFC-05E20E2D9B97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761642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B261-8843-42D1-AAFC-05E20E2D9B97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98786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B261-8843-42D1-AAFC-05E20E2D9B97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76080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B261-8843-42D1-AAFC-05E20E2D9B97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27617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B261-8843-42D1-AAFC-05E20E2D9B97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7476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B261-8843-42D1-AAFC-05E20E2D9B97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07921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B261-8843-42D1-AAFC-05E20E2D9B97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3941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190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B261-8843-42D1-AAFC-05E20E2D9B97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74721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B261-8843-42D1-AAFC-05E20E2D9B97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07613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041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180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B261-8843-42D1-AAFC-05E20E2D9B97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54763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290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5B261-8843-42D1-AAFC-05E20E2D9B97}" type="datetimeFigureOut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84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  <p:sldLayoutId id="2147483974" r:id="rId14"/>
    <p:sldLayoutId id="2147483975" r:id="rId15"/>
    <p:sldLayoutId id="2147483976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Fungi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s.wikipedia.org/wiki/Fermentaci%C3%B3n" TargetMode="External"/><Relationship Id="rId5" Type="http://schemas.openxmlformats.org/officeDocument/2006/relationships/hyperlink" Target="https://es.wikipedia.org/wiki/Etanol" TargetMode="External"/><Relationship Id="rId4" Type="http://schemas.openxmlformats.org/officeDocument/2006/relationships/hyperlink" Target="https://es.wikipedia.org/wiki/Unicelular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es.wikipedia.org/wiki/Cerveza" TargetMode="External"/><Relationship Id="rId13" Type="http://schemas.openxmlformats.org/officeDocument/2006/relationships/image" Target="../media/image8.jpeg"/><Relationship Id="rId3" Type="http://schemas.openxmlformats.org/officeDocument/2006/relationships/hyperlink" Target="https://es.wikipedia.org/wiki/Bacteria" TargetMode="External"/><Relationship Id="rId7" Type="http://schemas.openxmlformats.org/officeDocument/2006/relationships/hyperlink" Target="https://es.wikipedia.org/wiki/Fermentaci%C3%B3n" TargetMode="External"/><Relationship Id="rId12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s.wikipedia.org/wiki/Lactobacillaceae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s://es.wikipedia.org/wiki/Gram-positivo" TargetMode="External"/><Relationship Id="rId10" Type="http://schemas.openxmlformats.org/officeDocument/2006/relationships/hyperlink" Target="https://es.wikipedia.org/wiki/Lambic" TargetMode="External"/><Relationship Id="rId4" Type="http://schemas.openxmlformats.org/officeDocument/2006/relationships/hyperlink" Target="https://es.wikipedia.org/wiki/Cultivos_l%C3%A1cticos" TargetMode="External"/><Relationship Id="rId9" Type="http://schemas.openxmlformats.org/officeDocument/2006/relationships/hyperlink" Target="https://es.wikipedia.org/wiki/Vino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Etanol" TargetMode="External"/><Relationship Id="rId7" Type="http://schemas.openxmlformats.org/officeDocument/2006/relationships/image" Target="../media/image10.jpeg"/><Relationship Id="rId2" Type="http://schemas.openxmlformats.org/officeDocument/2006/relationships/hyperlink" Target="https://es.wikipedia.org/wiki/Acetobacteri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hyperlink" Target="https://es.wikipedia.org/wiki/Bacteria" TargetMode="External"/><Relationship Id="rId4" Type="http://schemas.openxmlformats.org/officeDocument/2006/relationships/hyperlink" Target="https://es.wikipedia.org/wiki/%C3%81cido_ac%C3%A9tic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4A699-58CC-4351-94D8-CB5412506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1834896"/>
            <a:ext cx="8596668" cy="789432"/>
          </a:xfrm>
        </p:spPr>
        <p:txBody>
          <a:bodyPr/>
          <a:lstStyle/>
          <a:p>
            <a:r>
              <a:rPr lang="es-MX" dirty="0"/>
              <a:t>Sours, bichos, bacterias y más.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2FA0A-F6B4-4800-A312-2F9A5F8E2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3606" y="2624328"/>
            <a:ext cx="8596668" cy="555179"/>
          </a:xfrm>
        </p:spPr>
        <p:txBody>
          <a:bodyPr/>
          <a:lstStyle/>
          <a:p>
            <a:r>
              <a:rPr lang="en-US" dirty="0" err="1"/>
              <a:t>Impartido</a:t>
            </a:r>
            <a:r>
              <a:rPr lang="en-US" dirty="0"/>
              <a:t> por: Antonio Aguirre</a:t>
            </a:r>
          </a:p>
        </p:txBody>
      </p:sp>
    </p:spTree>
    <p:extLst>
      <p:ext uri="{BB962C8B-B14F-4D97-AF65-F5344CB8AC3E}">
        <p14:creationId xmlns:p14="http://schemas.microsoft.com/office/powerpoint/2010/main" val="290779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807713"/>
            <a:ext cx="10058400" cy="1450757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</a:t>
            </a:r>
            <a:r>
              <a:rPr lang="en-US" dirty="0" err="1"/>
              <a:t>ejemplo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2223" y="1963721"/>
            <a:ext cx="5738322" cy="4402666"/>
          </a:xfrm>
        </p:spPr>
        <p:txBody>
          <a:bodyPr>
            <a:normAutofit fontScale="92500" lnSpcReduction="10000"/>
          </a:bodyPr>
          <a:lstStyle/>
          <a:p>
            <a:pPr>
              <a:buFont typeface="Arial" charset="0"/>
              <a:buChar char="•"/>
            </a:pPr>
            <a:r>
              <a:rPr lang="en-US" sz="3200" dirty="0" err="1"/>
              <a:t>Belgica</a:t>
            </a:r>
            <a:endParaRPr lang="en-US" sz="3200" dirty="0"/>
          </a:p>
          <a:p>
            <a:pPr lvl="1">
              <a:buFont typeface="Arial" charset="0"/>
              <a:buChar char="•"/>
            </a:pPr>
            <a:r>
              <a:rPr lang="en-US" sz="2800" dirty="0"/>
              <a:t>Flanders Red/ Brown Ale</a:t>
            </a:r>
          </a:p>
          <a:p>
            <a:pPr lvl="2">
              <a:buFont typeface="Arial" charset="0"/>
              <a:buChar char="•"/>
            </a:pPr>
            <a:r>
              <a:rPr lang="en-US" sz="2000" dirty="0"/>
              <a:t>Sour red/brown </a:t>
            </a:r>
            <a:r>
              <a:rPr lang="en-US" sz="2000" dirty="0" err="1"/>
              <a:t>originales</a:t>
            </a:r>
            <a:r>
              <a:rPr lang="en-US" sz="2000" dirty="0"/>
              <a:t> de la region Flanders de </a:t>
            </a:r>
            <a:r>
              <a:rPr lang="en-US" sz="2000" dirty="0" err="1"/>
              <a:t>Belgica</a:t>
            </a:r>
            <a:endParaRPr lang="en-US" sz="2000" i="1" dirty="0"/>
          </a:p>
          <a:p>
            <a:pPr lvl="3">
              <a:buFont typeface="Arial" charset="0"/>
              <a:buChar char="•"/>
            </a:pPr>
            <a:r>
              <a:rPr lang="en-US" sz="2000" dirty="0"/>
              <a:t>New Belgium La Folie, Rodenbach Gran Cru, Monks Café</a:t>
            </a:r>
          </a:p>
          <a:p>
            <a:pPr lvl="1">
              <a:buFont typeface="Arial" charset="0"/>
              <a:buChar char="•"/>
            </a:pPr>
            <a:r>
              <a:rPr lang="en-US" sz="2800" dirty="0"/>
              <a:t>Lambic/Gueuze</a:t>
            </a:r>
          </a:p>
          <a:p>
            <a:pPr lvl="2">
              <a:buFont typeface="Arial" charset="0"/>
              <a:buChar char="•"/>
            </a:pPr>
            <a:r>
              <a:rPr lang="en-US" sz="2000" dirty="0"/>
              <a:t>Cervezas </a:t>
            </a:r>
            <a:r>
              <a:rPr lang="en-US" sz="2000" dirty="0" err="1"/>
              <a:t>espontaneas</a:t>
            </a:r>
            <a:r>
              <a:rPr lang="en-US" sz="2000" dirty="0"/>
              <a:t> </a:t>
            </a:r>
            <a:r>
              <a:rPr lang="en-US" sz="2000" dirty="0" err="1"/>
              <a:t>cocinadas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Senne</a:t>
            </a:r>
            <a:r>
              <a:rPr lang="en-US" sz="2000" dirty="0"/>
              <a:t>, </a:t>
            </a:r>
            <a:r>
              <a:rPr lang="en-US" sz="2000" dirty="0" err="1"/>
              <a:t>Belgica</a:t>
            </a:r>
            <a:endParaRPr lang="en-US" sz="2000" dirty="0"/>
          </a:p>
          <a:p>
            <a:pPr lvl="3">
              <a:buFont typeface="Arial" charset="0"/>
              <a:buChar char="•"/>
            </a:pPr>
            <a:r>
              <a:rPr lang="en-US" sz="2000" dirty="0" err="1"/>
              <a:t>Cantillon</a:t>
            </a:r>
            <a:r>
              <a:rPr lang="en-US" sz="2000" dirty="0"/>
              <a:t> </a:t>
            </a:r>
            <a:r>
              <a:rPr lang="en-US" sz="2000" dirty="0" err="1"/>
              <a:t>Gueuze</a:t>
            </a:r>
            <a:r>
              <a:rPr lang="en-US" sz="2000" dirty="0"/>
              <a:t>, Oud </a:t>
            </a:r>
            <a:r>
              <a:rPr lang="en-US" sz="2000" dirty="0" err="1"/>
              <a:t>Beersel</a:t>
            </a:r>
            <a:r>
              <a:rPr lang="en-US" sz="2000" dirty="0"/>
              <a:t> Oude </a:t>
            </a:r>
            <a:r>
              <a:rPr lang="en-US" sz="2000" dirty="0" err="1"/>
              <a:t>Gueuze</a:t>
            </a:r>
            <a:r>
              <a:rPr lang="en-US" sz="2000" dirty="0"/>
              <a:t>, </a:t>
            </a:r>
            <a:r>
              <a:rPr lang="fr-FR" sz="2000" dirty="0"/>
              <a:t>Boon </a:t>
            </a:r>
            <a:r>
              <a:rPr lang="fr-FR" sz="2000" dirty="0" err="1"/>
              <a:t>Oude</a:t>
            </a:r>
            <a:r>
              <a:rPr lang="fr-FR" sz="2000" dirty="0"/>
              <a:t> Gueuze Mariage Parfait</a:t>
            </a:r>
            <a:endParaRPr lang="en-US" sz="2000" dirty="0"/>
          </a:p>
          <a:p>
            <a:pPr lvl="1">
              <a:buFont typeface="Arial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4199" y="3636345"/>
            <a:ext cx="2086565" cy="27844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3721835"/>
            <a:ext cx="1884465" cy="2914121"/>
          </a:xfrm>
          <a:prstGeom prst="rect">
            <a:avLst/>
          </a:prstGeom>
        </p:spPr>
      </p:pic>
      <p:pic>
        <p:nvPicPr>
          <p:cNvPr id="4098" name="Picture 2" descr="Image result for duchess of bourgogne">
            <a:extLst>
              <a:ext uri="{FF2B5EF4-FFF2-40B4-BE49-F238E27FC236}">
                <a16:creationId xmlns:a16="http://schemas.microsoft.com/office/drawing/2014/main" id="{0CE5556D-3A23-4B15-96E8-922F810BA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3" y="418170"/>
            <a:ext cx="2914122" cy="291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19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688758"/>
            <a:ext cx="10058400" cy="1450757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</a:t>
            </a:r>
            <a:r>
              <a:rPr lang="en-US" dirty="0" err="1"/>
              <a:t>ejemplo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6619" y="1973553"/>
            <a:ext cx="7399757" cy="4402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err="1"/>
              <a:t>Alemania</a:t>
            </a:r>
            <a:endParaRPr lang="en-US" sz="3600" dirty="0"/>
          </a:p>
          <a:p>
            <a:pPr lvl="1">
              <a:buFont typeface="Arial" charset="0"/>
              <a:buChar char="•"/>
            </a:pPr>
            <a:r>
              <a:rPr lang="en-US" sz="3200" dirty="0"/>
              <a:t>Berliner Weisse</a:t>
            </a:r>
          </a:p>
          <a:p>
            <a:pPr lvl="2">
              <a:buFont typeface="Arial" charset="0"/>
              <a:buChar char="•"/>
            </a:pPr>
            <a:r>
              <a:rPr lang="en-US" sz="2400" dirty="0"/>
              <a:t>Bruery Hottenroth, Bells Oarsmen</a:t>
            </a:r>
          </a:p>
          <a:p>
            <a:pPr lvl="2">
              <a:buFont typeface="Arial" charset="0"/>
              <a:buChar char="•"/>
            </a:pPr>
            <a:r>
              <a:rPr lang="en-US" sz="2400" dirty="0" err="1"/>
              <a:t>Kaminari</a:t>
            </a:r>
            <a:r>
              <a:rPr lang="en-US" sz="2400" dirty="0"/>
              <a:t> Berliner </a:t>
            </a:r>
          </a:p>
          <a:p>
            <a:pPr marL="384048" lvl="2" indent="0">
              <a:buNone/>
            </a:pPr>
            <a:endParaRPr lang="en-US" sz="2400" dirty="0"/>
          </a:p>
          <a:p>
            <a:pPr lvl="1">
              <a:buFont typeface="Arial" charset="0"/>
              <a:buChar char="•"/>
            </a:pPr>
            <a:r>
              <a:rPr lang="en-US" sz="3200" dirty="0"/>
              <a:t>Gose</a:t>
            </a:r>
          </a:p>
          <a:p>
            <a:pPr lvl="2">
              <a:buFont typeface="Arial" charset="0"/>
              <a:buChar char="•"/>
            </a:pPr>
            <a:r>
              <a:rPr lang="en-US" sz="2400" dirty="0"/>
              <a:t>Westbrook Gose, Anderson Valley </a:t>
            </a:r>
            <a:r>
              <a:rPr lang="en-US" sz="2400" dirty="0" err="1"/>
              <a:t>Gose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2346" y="3845412"/>
            <a:ext cx="2530807" cy="2530807"/>
          </a:xfrm>
          <a:prstGeom prst="rect">
            <a:avLst/>
          </a:prstGeom>
        </p:spPr>
      </p:pic>
      <p:pic>
        <p:nvPicPr>
          <p:cNvPr id="3074" name="Picture 2" descr="Image result for bruery hottenro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45" y="2418736"/>
            <a:ext cx="1332288" cy="382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rofl">
            <a:extLst>
              <a:ext uri="{FF2B5EF4-FFF2-40B4-BE49-F238E27FC236}">
                <a16:creationId xmlns:a16="http://schemas.microsoft.com/office/drawing/2014/main" id="{84B038AA-89DC-468E-AEB1-88463D1CF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24602"/>
            <a:ext cx="1589103" cy="121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395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92580"/>
            <a:ext cx="10058400" cy="1450757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ejemplo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3460" y="1875231"/>
            <a:ext cx="6040939" cy="4402666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dirty="0"/>
              <a:t>AMERICAN WILD ALE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Brett Beers</a:t>
            </a:r>
          </a:p>
          <a:p>
            <a:pPr lvl="2">
              <a:lnSpc>
                <a:spcPct val="150000"/>
              </a:lnSpc>
              <a:buFont typeface="Arial" charset="0"/>
              <a:buChar char="•"/>
            </a:pPr>
            <a:r>
              <a:rPr lang="en-US" sz="1800" dirty="0"/>
              <a:t>Boulevard Saison Brett, Russian River Sanctification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/>
              <a:t>Fermentacion</a:t>
            </a:r>
            <a:r>
              <a:rPr lang="en-US" sz="2400" dirty="0"/>
              <a:t> </a:t>
            </a:r>
            <a:r>
              <a:rPr lang="en-US" sz="2400" dirty="0" err="1"/>
              <a:t>Mixta</a:t>
            </a:r>
            <a:endParaRPr lang="en-US" sz="2400" dirty="0"/>
          </a:p>
          <a:p>
            <a:pPr lvl="2">
              <a:lnSpc>
                <a:spcPct val="150000"/>
              </a:lnSpc>
              <a:buFont typeface="Arial" charset="0"/>
              <a:buChar char="•"/>
            </a:pPr>
            <a:r>
              <a:rPr lang="en-US" sz="1800" dirty="0"/>
              <a:t>Cascade Vlad the Imp </a:t>
            </a:r>
            <a:r>
              <a:rPr lang="en-US" sz="1800" dirty="0" err="1"/>
              <a:t>Aler</a:t>
            </a:r>
            <a:r>
              <a:rPr lang="en-US" sz="1800" dirty="0"/>
              <a:t>, Jester King Le Petit Prince, Jolly Pumpkin Calabaza Blanca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Wild Specialty Beer</a:t>
            </a:r>
          </a:p>
          <a:p>
            <a:pPr lvl="2">
              <a:lnSpc>
                <a:spcPct val="150000"/>
              </a:lnSpc>
              <a:buFont typeface="Arial" charset="0"/>
              <a:buChar char="•"/>
            </a:pPr>
            <a:r>
              <a:rPr lang="en-US" sz="1800" dirty="0"/>
              <a:t>New Belgium Eric’s Ale, The Lost Abbey Cuvee de </a:t>
            </a:r>
            <a:r>
              <a:rPr lang="en-US" sz="1800" dirty="0" err="1"/>
              <a:t>Tomme</a:t>
            </a:r>
            <a:endParaRPr lang="en-US" sz="1800" dirty="0"/>
          </a:p>
        </p:txBody>
      </p:sp>
      <p:pic>
        <p:nvPicPr>
          <p:cNvPr id="4102" name="Picture 6" descr="Image result for boulevard saison bret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9565" y="286603"/>
            <a:ext cx="38100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lost abbey cuvee de tom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679" y="698262"/>
            <a:ext cx="2613745" cy="512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816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Metodos</a:t>
            </a:r>
            <a:r>
              <a:rPr lang="en-US" dirty="0"/>
              <a:t> de </a:t>
            </a:r>
            <a:r>
              <a:rPr lang="en-US" dirty="0" err="1"/>
              <a:t>acidificacion</a:t>
            </a:r>
            <a:endParaRPr lang="en-US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290224"/>
              </p:ext>
            </p:extLst>
          </p:nvPr>
        </p:nvGraphicFramePr>
        <p:xfrm>
          <a:off x="448056" y="1933077"/>
          <a:ext cx="9043414" cy="3654219"/>
        </p:xfrm>
        <a:graphic>
          <a:graphicData uri="http://schemas.openxmlformats.org/drawingml/2006/table">
            <a:tbl>
              <a:tblPr/>
              <a:tblGrid>
                <a:gridCol w="1236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5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3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0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279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64779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1331" marR="11331" marT="1133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Hot Side Souring</a:t>
                      </a:r>
                    </a:p>
                  </a:txBody>
                  <a:tcPr marL="11331" marR="11331" marT="113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Cold Side Souring/Mixed Fermentation</a:t>
                      </a:r>
                    </a:p>
                  </a:txBody>
                  <a:tcPr marL="11331" marR="11331" marT="113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22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Metodo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1331" marR="11331" marT="113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Sour Mash</a:t>
                      </a:r>
                    </a:p>
                  </a:txBody>
                  <a:tcPr marL="11331" marR="11331" marT="113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Sour Wort/</a:t>
                      </a:r>
                      <a:b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Kettle Souring</a:t>
                      </a:r>
                    </a:p>
                  </a:txBody>
                  <a:tcPr marL="11331" marR="11331" marT="113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Pitched Cultures</a:t>
                      </a:r>
                    </a:p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(sin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Pedio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11331" marR="11331" marT="113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Spontaneous</a:t>
                      </a:r>
                    </a:p>
                  </a:txBody>
                  <a:tcPr marL="11331" marR="11331" marT="113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4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Riesgo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1331" marR="11331" marT="113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Alto</a:t>
                      </a:r>
                    </a:p>
                  </a:txBody>
                  <a:tcPr marL="11331" marR="11331" marT="113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Medio</a:t>
                      </a:r>
                    </a:p>
                  </a:txBody>
                  <a:tcPr marL="11331" marR="11331" marT="113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Bajo</a:t>
                      </a:r>
                    </a:p>
                  </a:txBody>
                  <a:tcPr marL="11331" marR="11331" marT="113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Alto</a:t>
                      </a:r>
                    </a:p>
                  </a:txBody>
                  <a:tcPr marL="11331" marR="11331" marT="113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4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Equipo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Necesario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1331" marR="11331" marT="113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Control de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temperatura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1331" marR="11331" marT="113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Fermentador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separado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1331" marR="11331" marT="113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Koelschip</a:t>
                      </a:r>
                    </a:p>
                  </a:txBody>
                  <a:tcPr marL="11331" marR="11331" marT="113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4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Complejidad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1331" marR="11331" marT="113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Baja</a:t>
                      </a:r>
                    </a:p>
                  </a:txBody>
                  <a:tcPr marL="11331" marR="11331" marT="113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Baja</a:t>
                      </a:r>
                    </a:p>
                  </a:txBody>
                  <a:tcPr marL="11331" marR="11331" marT="113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Media</a:t>
                      </a:r>
                    </a:p>
                  </a:txBody>
                  <a:tcPr marL="11331" marR="11331" marT="113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Alta</a:t>
                      </a:r>
                    </a:p>
                  </a:txBody>
                  <a:tcPr marL="11331" marR="11331" marT="113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1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Notas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1331" marR="11331" marT="113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Rapida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buscamos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una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acides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determinada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1331" marR="11331" marT="113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Acides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y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Complejidad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1331" marR="11331" marT="113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Necesitamos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hacer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blend con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otras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cerveza</a:t>
                      </a:r>
                    </a:p>
                  </a:txBody>
                  <a:tcPr marL="11331" marR="11331" marT="113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4688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6404" y="2450592"/>
            <a:ext cx="10058400" cy="122660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Kettle Sours</a:t>
            </a:r>
          </a:p>
        </p:txBody>
      </p:sp>
    </p:spTree>
    <p:extLst>
      <p:ext uri="{BB962C8B-B14F-4D97-AF65-F5344CB8AC3E}">
        <p14:creationId xmlns:p14="http://schemas.microsoft.com/office/powerpoint/2010/main" val="3748495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26" y="839789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Que </a:t>
            </a:r>
            <a:r>
              <a:rPr lang="en-US" dirty="0" err="1"/>
              <a:t>necesitamos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Plastic Wrap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 dirty="0" err="1"/>
              <a:t>Lactobacilos</a:t>
            </a:r>
            <a:r>
              <a:rPr lang="en-US" sz="2000" dirty="0"/>
              <a:t> (</a:t>
            </a:r>
            <a:r>
              <a:rPr lang="en-US" sz="2000" dirty="0" err="1"/>
              <a:t>Probioticos</a:t>
            </a:r>
            <a:r>
              <a:rPr lang="en-US" sz="2000" dirty="0"/>
              <a:t>)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 dirty="0" err="1"/>
              <a:t>Medidor</a:t>
            </a:r>
            <a:r>
              <a:rPr lang="en-US" sz="2000" dirty="0"/>
              <a:t> de PH es </a:t>
            </a:r>
            <a:r>
              <a:rPr lang="en-US" sz="2000" dirty="0" err="1"/>
              <a:t>recomendado</a:t>
            </a:r>
            <a:endParaRPr lang="en-US" sz="2000" dirty="0"/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Olla de </a:t>
            </a:r>
            <a:r>
              <a:rPr lang="en-US" sz="2000" dirty="0" err="1"/>
              <a:t>hervor</a:t>
            </a:r>
            <a:r>
              <a:rPr lang="en-US" sz="2000" dirty="0"/>
              <a:t> con </a:t>
            </a:r>
            <a:r>
              <a:rPr lang="en-US" sz="2000" dirty="0" err="1"/>
              <a:t>tapadera</a:t>
            </a:r>
            <a:r>
              <a:rPr lang="en-US" sz="2000" dirty="0"/>
              <a:t> (o </a:t>
            </a:r>
            <a:r>
              <a:rPr lang="en-US" sz="2000" dirty="0" err="1"/>
              <a:t>garrafon</a:t>
            </a:r>
            <a:r>
              <a:rPr lang="en-US" sz="2000" dirty="0"/>
              <a:t> de </a:t>
            </a:r>
            <a:r>
              <a:rPr lang="en-US" sz="2000" dirty="0" err="1"/>
              <a:t>vidrio</a:t>
            </a:r>
            <a:r>
              <a:rPr lang="en-US" sz="2000" dirty="0"/>
              <a:t>)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Tanque de CO2 </a:t>
            </a:r>
            <a:r>
              <a:rPr lang="en-US" sz="2000" dirty="0" err="1"/>
              <a:t>recomendado</a:t>
            </a:r>
            <a:r>
              <a:rPr lang="en-US" sz="2000" dirty="0"/>
              <a:t> </a:t>
            </a:r>
            <a:r>
              <a:rPr lang="en-US" sz="2000" dirty="0" err="1"/>
              <a:t>pero</a:t>
            </a:r>
            <a:r>
              <a:rPr lang="en-US" sz="2000" dirty="0"/>
              <a:t> no 100% </a:t>
            </a:r>
            <a:r>
              <a:rPr lang="en-US" sz="2000" dirty="0" err="1"/>
              <a:t>necesario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3100" dirty="0"/>
          </a:p>
          <a:p>
            <a:pPr marL="0" indent="0">
              <a:lnSpc>
                <a:spcPct val="150000"/>
              </a:lnSpc>
              <a:buNone/>
            </a:pPr>
            <a:endParaRPr lang="en-US" sz="3100" dirty="0"/>
          </a:p>
          <a:p>
            <a:pPr>
              <a:lnSpc>
                <a:spcPct val="150000"/>
              </a:lnSpc>
              <a:buFont typeface="Arial" charset="0"/>
              <a:buChar char="•"/>
            </a:pPr>
            <a:endParaRPr lang="en-US" sz="3100" dirty="0"/>
          </a:p>
          <a:p>
            <a:pPr>
              <a:lnSpc>
                <a:spcPct val="150000"/>
              </a:lnSpc>
              <a:buFont typeface="Arial" charset="0"/>
              <a:buChar char="•"/>
            </a:pPr>
            <a:endParaRPr lang="en-US" dirty="0"/>
          </a:p>
          <a:p>
            <a:pPr lvl="2">
              <a:buFont typeface="Arial" charset="0"/>
              <a:buChar char="•"/>
            </a:pPr>
            <a:endParaRPr lang="en-US" dirty="0"/>
          </a:p>
        </p:txBody>
      </p:sp>
      <p:pic>
        <p:nvPicPr>
          <p:cNvPr id="3074" name="Picture 2" descr="Image result for plastic wrap">
            <a:extLst>
              <a:ext uri="{FF2B5EF4-FFF2-40B4-BE49-F238E27FC236}">
                <a16:creationId xmlns:a16="http://schemas.microsoft.com/office/drawing/2014/main" id="{F4125EDE-C794-425A-9760-D33B24F2C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322" y="210094"/>
            <a:ext cx="1421384" cy="207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edidor De Ph Digital Tester de Calidad del Agua 0.01 ph alta precisión y 0-14 ph">
            <a:extLst>
              <a:ext uri="{FF2B5EF4-FFF2-40B4-BE49-F238E27FC236}">
                <a16:creationId xmlns:a16="http://schemas.microsoft.com/office/drawing/2014/main" id="{550ABEED-76F1-4EFC-B748-E6D89C742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404" y="2474061"/>
            <a:ext cx="1942692" cy="194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lactobacillus plantarum">
            <a:extLst>
              <a:ext uri="{FF2B5EF4-FFF2-40B4-BE49-F238E27FC236}">
                <a16:creationId xmlns:a16="http://schemas.microsoft.com/office/drawing/2014/main" id="{79F6A178-44F3-49C1-B95C-E3F9E7D68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866" y="944663"/>
            <a:ext cx="2104208" cy="210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boil kettle with lid">
            <a:extLst>
              <a:ext uri="{FF2B5EF4-FFF2-40B4-BE49-F238E27FC236}">
                <a16:creationId xmlns:a16="http://schemas.microsoft.com/office/drawing/2014/main" id="{E8E16394-BA98-458B-8B58-601A9C582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560" y="3395926"/>
            <a:ext cx="2169741" cy="216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co2 tank">
            <a:extLst>
              <a:ext uri="{FF2B5EF4-FFF2-40B4-BE49-F238E27FC236}">
                <a16:creationId xmlns:a16="http://schemas.microsoft.com/office/drawing/2014/main" id="{E1D906F5-BFEC-4D35-9B9E-BE51F3133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084" y="4607049"/>
            <a:ext cx="1917236" cy="191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481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26" y="839789"/>
            <a:ext cx="8596668" cy="1320800"/>
          </a:xfrm>
        </p:spPr>
        <p:txBody>
          <a:bodyPr/>
          <a:lstStyle/>
          <a:p>
            <a:pPr algn="ctr"/>
            <a:r>
              <a:rPr lang="en-US" dirty="0" err="1"/>
              <a:t>Seleccionando</a:t>
            </a:r>
            <a:r>
              <a:rPr lang="en-US" dirty="0"/>
              <a:t> la </a:t>
            </a:r>
            <a:r>
              <a:rPr lang="en-US" dirty="0" err="1"/>
              <a:t>reseta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s-MX" b="1" dirty="0"/>
              <a:t>Cualquier receta de tu elección funciona perfectamente para un kettle sour (antes de los lúpulos)</a:t>
            </a:r>
            <a:endParaRPr lang="en-US" dirty="0"/>
          </a:p>
          <a:p>
            <a:pPr lvl="0"/>
            <a:r>
              <a:rPr lang="es-MX" b="1" dirty="0"/>
              <a:t>Una receta muy popular para una Sour básica es 50% Pilsner 50% White Weat</a:t>
            </a:r>
            <a:endParaRPr lang="en-US" dirty="0"/>
          </a:p>
          <a:p>
            <a:pPr lvl="0"/>
            <a:r>
              <a:rPr lang="es-MX" b="1" dirty="0"/>
              <a:t>Evitar adición de lúpulos para lograr </a:t>
            </a:r>
            <a:r>
              <a:rPr lang="es-MX" b="1" dirty="0" err="1"/>
              <a:t>acificacion</a:t>
            </a:r>
            <a:r>
              <a:rPr lang="es-MX" b="1" dirty="0"/>
              <a:t> (con Lactobacilos)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en-US" sz="3100" dirty="0"/>
          </a:p>
          <a:p>
            <a:pPr marL="0" indent="0">
              <a:lnSpc>
                <a:spcPct val="150000"/>
              </a:lnSpc>
              <a:buNone/>
            </a:pPr>
            <a:endParaRPr lang="en-US" sz="3100" dirty="0"/>
          </a:p>
          <a:p>
            <a:pPr>
              <a:lnSpc>
                <a:spcPct val="150000"/>
              </a:lnSpc>
              <a:buFont typeface="Arial" charset="0"/>
              <a:buChar char="•"/>
            </a:pPr>
            <a:endParaRPr lang="en-US" sz="3100" dirty="0"/>
          </a:p>
          <a:p>
            <a:pPr>
              <a:lnSpc>
                <a:spcPct val="150000"/>
              </a:lnSpc>
              <a:buFont typeface="Arial" charset="0"/>
              <a:buChar char="•"/>
            </a:pPr>
            <a:endParaRPr lang="en-US" dirty="0"/>
          </a:p>
          <a:p>
            <a:pPr lvl="2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415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871" y="1736006"/>
            <a:ext cx="7846423" cy="4023360"/>
          </a:xfrm>
        </p:spPr>
        <p:txBody>
          <a:bodyPr>
            <a:noAutofit/>
          </a:bodyPr>
          <a:lstStyle/>
          <a:p>
            <a:pPr lvl="0"/>
            <a:r>
              <a:rPr lang="es-MX" dirty="0"/>
              <a:t>Mash a baja temperatura 146-150F/63-66 C nos da azucares fermentables y cuerpo ligero, perfecto para un kettle sour básico.</a:t>
            </a:r>
          </a:p>
          <a:p>
            <a:pPr lvl="0"/>
            <a:endParaRPr lang="en-US" dirty="0"/>
          </a:p>
          <a:p>
            <a:pPr lvl="0"/>
            <a:r>
              <a:rPr lang="es-MX" dirty="0"/>
              <a:t>Con las maltas modernas y modificadas un Mash de 30 minutos es suficiente.</a:t>
            </a:r>
            <a:endParaRPr lang="en-US" dirty="0"/>
          </a:p>
          <a:p>
            <a:pPr>
              <a:lnSpc>
                <a:spcPct val="150000"/>
              </a:lnSpc>
              <a:buFont typeface="Arial" charset="0"/>
              <a:buChar char="•"/>
            </a:pPr>
            <a:endParaRPr lang="en-US" sz="1900" dirty="0"/>
          </a:p>
        </p:txBody>
      </p:sp>
      <p:pic>
        <p:nvPicPr>
          <p:cNvPr id="1026" name="Picture 2" descr="Image result for wort mashing">
            <a:extLst>
              <a:ext uri="{FF2B5EF4-FFF2-40B4-BE49-F238E27FC236}">
                <a16:creationId xmlns:a16="http://schemas.microsoft.com/office/drawing/2014/main" id="{64DAE500-5FD0-4850-9EC2-033CB3668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245" y="3541904"/>
            <a:ext cx="4167510" cy="277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836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85" y="743642"/>
            <a:ext cx="10058400" cy="1450757"/>
          </a:xfrm>
        </p:spPr>
        <p:txBody>
          <a:bodyPr/>
          <a:lstStyle/>
          <a:p>
            <a:pPr algn="ctr"/>
            <a:r>
              <a:rPr lang="en-US" dirty="0"/>
              <a:t>Primer Boil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485" y="1916757"/>
            <a:ext cx="10058400" cy="1169505"/>
          </a:xfrm>
        </p:spPr>
        <p:txBody>
          <a:bodyPr>
            <a:normAutofit/>
          </a:bodyPr>
          <a:lstStyle/>
          <a:p>
            <a:pPr lvl="0"/>
            <a:r>
              <a:rPr lang="es-MX" dirty="0"/>
              <a:t>Procedemos a hervir el mosto, si tu OG es la correcta no hay necesidad de hervir más de 5 minutos.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Image result for kettle boiling brew">
            <a:extLst>
              <a:ext uri="{FF2B5EF4-FFF2-40B4-BE49-F238E27FC236}">
                <a16:creationId xmlns:a16="http://schemas.microsoft.com/office/drawing/2014/main" id="{95C6331E-64CA-4701-A50E-A09BEF897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072" y="4426321"/>
            <a:ext cx="2413183" cy="180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68396BE-8A32-489D-98E0-90418ED2D076}"/>
              </a:ext>
            </a:extLst>
          </p:cNvPr>
          <p:cNvSpPr txBox="1">
            <a:spLocks/>
          </p:cNvSpPr>
          <p:nvPr/>
        </p:nvSpPr>
        <p:spPr>
          <a:xfrm>
            <a:off x="239485" y="2909344"/>
            <a:ext cx="10058400" cy="1169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MX" dirty="0"/>
              <a:t>El hervir la primera vez, nos asegura un mosto sanitizado.</a:t>
            </a:r>
            <a:endParaRPr lang="en-US" dirty="0"/>
          </a:p>
          <a:p>
            <a:pPr lvl="0"/>
            <a:r>
              <a:rPr lang="es-MX" dirty="0"/>
              <a:t>Algunos brewers no hierven (no boil method) solo pasteurizan</a:t>
            </a:r>
            <a:endParaRPr lang="en-US" dirty="0"/>
          </a:p>
          <a:p>
            <a:pPr lvl="0"/>
            <a:r>
              <a:rPr lang="es-MX" dirty="0"/>
              <a:t>Después del primer hervor, procedemos a enfriar a 40*c o 100*F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926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85" y="743642"/>
            <a:ext cx="10058400" cy="1450757"/>
          </a:xfrm>
        </p:spPr>
        <p:txBody>
          <a:bodyPr/>
          <a:lstStyle/>
          <a:p>
            <a:pPr algn="ctr"/>
            <a:r>
              <a:rPr lang="en-US" dirty="0" err="1"/>
              <a:t>Inoculacion</a:t>
            </a:r>
            <a:r>
              <a:rPr lang="en-US" dirty="0"/>
              <a:t> con </a:t>
            </a:r>
            <a:r>
              <a:rPr lang="en-US" dirty="0" err="1"/>
              <a:t>Lactobacilos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485" y="1916757"/>
            <a:ext cx="10058400" cy="1169505"/>
          </a:xfrm>
        </p:spPr>
        <p:txBody>
          <a:bodyPr>
            <a:normAutofit/>
          </a:bodyPr>
          <a:lstStyle/>
          <a:p>
            <a:pPr lvl="0"/>
            <a:r>
              <a:rPr lang="es-MX" dirty="0"/>
              <a:t>Tomar medida de PH inicial (debe estar alrededor de los 5.2 pH)</a:t>
            </a:r>
            <a:endParaRPr lang="en-US" dirty="0"/>
          </a:p>
          <a:p>
            <a:pPr lvl="0"/>
            <a:r>
              <a:rPr lang="es-MX" dirty="0"/>
              <a:t>Una vez que este el mosto a 100*F, procedemos a agregar los lactobacilos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68396BE-8A32-489D-98E0-90418ED2D076}"/>
              </a:ext>
            </a:extLst>
          </p:cNvPr>
          <p:cNvSpPr txBox="1">
            <a:spLocks/>
          </p:cNvSpPr>
          <p:nvPr/>
        </p:nvSpPr>
        <p:spPr>
          <a:xfrm>
            <a:off x="335516" y="3168934"/>
            <a:ext cx="10058400" cy="3205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MX" dirty="0"/>
              <a:t>Importante tartar de eliminar la presencia de oxígeno en esta etapa.</a:t>
            </a:r>
            <a:br>
              <a:rPr lang="es-MX" dirty="0"/>
            </a:br>
            <a:r>
              <a:rPr lang="es-MX" dirty="0"/>
              <a:t>Podemos usar </a:t>
            </a:r>
            <a:r>
              <a:rPr lang="es-MX" dirty="0" err="1"/>
              <a:t>Plastic</a:t>
            </a:r>
            <a:r>
              <a:rPr lang="es-MX" dirty="0"/>
              <a:t> </a:t>
            </a:r>
            <a:r>
              <a:rPr lang="es-MX" dirty="0" err="1"/>
              <a:t>Wrap</a:t>
            </a:r>
            <a:r>
              <a:rPr lang="es-MX" dirty="0"/>
              <a:t> o un Garrafón de vidrio con airlock (o tapadera normal)</a:t>
            </a:r>
            <a:endParaRPr lang="en-US" dirty="0"/>
          </a:p>
          <a:p>
            <a:pPr lvl="0"/>
            <a:r>
              <a:rPr lang="es-MX" dirty="0"/>
              <a:t>Esto nos puede causar OFF flavors que podrían hacer que tiremos la cerveza.</a:t>
            </a:r>
            <a:endParaRPr lang="en-US" dirty="0"/>
          </a:p>
          <a:p>
            <a:pPr lvl="0"/>
            <a:r>
              <a:rPr lang="en-US" b="1" dirty="0"/>
              <a:t>Off flavor </a:t>
            </a:r>
            <a:r>
              <a:rPr lang="en-US" b="1" dirty="0" err="1"/>
              <a:t>comunes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kettle sours:</a:t>
            </a:r>
            <a:endParaRPr lang="en-US" dirty="0"/>
          </a:p>
          <a:p>
            <a:pPr lvl="0"/>
            <a:r>
              <a:rPr lang="en-US" dirty="0"/>
              <a:t>butyric acid (</a:t>
            </a:r>
            <a:r>
              <a:rPr lang="en-US" dirty="0" err="1"/>
              <a:t>vomito</a:t>
            </a:r>
            <a:r>
              <a:rPr lang="en-US" dirty="0"/>
              <a:t>)</a:t>
            </a:r>
          </a:p>
          <a:p>
            <a:pPr lvl="0"/>
            <a:r>
              <a:rPr lang="en-US" dirty="0"/>
              <a:t>Isovaleric acid (</a:t>
            </a:r>
            <a:r>
              <a:rPr lang="en-US" dirty="0" err="1"/>
              <a:t>olor</a:t>
            </a:r>
            <a:r>
              <a:rPr lang="en-US" dirty="0"/>
              <a:t> a </a:t>
            </a:r>
            <a:r>
              <a:rPr lang="en-US" dirty="0" err="1"/>
              <a:t>patrullas</a:t>
            </a:r>
            <a:r>
              <a:rPr lang="en-US" dirty="0"/>
              <a:t>)</a:t>
            </a:r>
          </a:p>
          <a:p>
            <a:pPr lvl="0"/>
            <a:r>
              <a:rPr lang="en-US" dirty="0"/>
              <a:t>Ethyl Acetate (</a:t>
            </a:r>
            <a:r>
              <a:rPr lang="en-US" dirty="0" err="1"/>
              <a:t>acetona</a:t>
            </a:r>
            <a:r>
              <a:rPr lang="en-US" dirty="0"/>
              <a:t>) </a:t>
            </a:r>
            <a:r>
              <a:rPr lang="en-US" sz="2400" b="1" dirty="0"/>
              <a:t>TIRAR</a:t>
            </a:r>
          </a:p>
          <a:p>
            <a:endParaRPr lang="en-US" dirty="0"/>
          </a:p>
        </p:txBody>
      </p:sp>
      <p:pic>
        <p:nvPicPr>
          <p:cNvPr id="4098" name="Picture 2" descr="Image result for kettle sour plastic wrap">
            <a:extLst>
              <a:ext uri="{FF2B5EF4-FFF2-40B4-BE49-F238E27FC236}">
                <a16:creationId xmlns:a16="http://schemas.microsoft.com/office/drawing/2014/main" id="{824401BB-5738-4519-AC3D-A0C845B92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692" y="552645"/>
            <a:ext cx="2094448" cy="279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carboy full beer topped">
            <a:extLst>
              <a:ext uri="{FF2B5EF4-FFF2-40B4-BE49-F238E27FC236}">
                <a16:creationId xmlns:a16="http://schemas.microsoft.com/office/drawing/2014/main" id="{D07C3D32-09A3-450B-999B-E54AB071D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692" y="3536239"/>
            <a:ext cx="2201887" cy="293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414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928" y="879032"/>
            <a:ext cx="10058400" cy="666434"/>
          </a:xfrm>
        </p:spPr>
        <p:txBody>
          <a:bodyPr>
            <a:noAutofit/>
          </a:bodyPr>
          <a:lstStyle/>
          <a:p>
            <a:pPr algn="ctr"/>
            <a:r>
              <a:rPr lang="en-US" sz="6000" dirty="0" err="1"/>
              <a:t>Encuesta</a:t>
            </a:r>
            <a:r>
              <a:rPr lang="en-US" sz="6000" dirty="0"/>
              <a:t> </a:t>
            </a:r>
            <a:r>
              <a:rPr lang="en-US" sz="6000" dirty="0" err="1"/>
              <a:t>Grupal</a:t>
            </a:r>
            <a:endParaRPr lang="en-US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1090748" y="2835042"/>
            <a:ext cx="8857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¿Cuantos han cocinado una cerveza con </a:t>
            </a:r>
            <a:r>
              <a:rPr lang="es-MX" sz="2400" b="1" dirty="0"/>
              <a:t>Lactobacillus</a:t>
            </a:r>
            <a:r>
              <a:rPr lang="es-MX" sz="2400" dirty="0"/>
              <a:t>?</a:t>
            </a:r>
            <a:endParaRPr lang="en-US" sz="2400" dirty="0"/>
          </a:p>
          <a:p>
            <a:r>
              <a:rPr lang="es-MX" sz="2400" dirty="0"/>
              <a:t>¿Cuantos han cocinado una cerveza con </a:t>
            </a:r>
            <a:r>
              <a:rPr lang="es-MX" sz="2400" b="1" dirty="0" err="1"/>
              <a:t>Brettanomyces</a:t>
            </a:r>
            <a:r>
              <a:rPr lang="es-MX" sz="2400" dirty="0"/>
              <a:t>?</a:t>
            </a:r>
            <a:endParaRPr lang="en-US" sz="2400" dirty="0"/>
          </a:p>
          <a:p>
            <a:r>
              <a:rPr lang="es-MX" sz="2400" dirty="0"/>
              <a:t>¿Cuantos han cocinado una cerveza de </a:t>
            </a:r>
            <a:r>
              <a:rPr lang="es-MX" sz="2400" b="1" dirty="0"/>
              <a:t>Fermentación Mixta</a:t>
            </a:r>
            <a:r>
              <a:rPr lang="es-MX" sz="2400" dirty="0"/>
              <a:t>?</a:t>
            </a:r>
            <a:endParaRPr lang="en-US" sz="2400" dirty="0"/>
          </a:p>
          <a:p>
            <a:r>
              <a:rPr lang="es-MX" sz="2400" dirty="0"/>
              <a:t>¿Cuantos han cocinado una cerveza</a:t>
            </a:r>
            <a:r>
              <a:rPr lang="es-MX" sz="2400" b="1" dirty="0"/>
              <a:t> Espontanea</a:t>
            </a:r>
            <a:r>
              <a:rPr lang="es-MX" sz="2400" dirty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89138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85" y="743642"/>
            <a:ext cx="10058400" cy="1450757"/>
          </a:xfrm>
        </p:spPr>
        <p:txBody>
          <a:bodyPr/>
          <a:lstStyle/>
          <a:p>
            <a:pPr algn="ctr"/>
            <a:r>
              <a:rPr lang="en-US" dirty="0"/>
              <a:t>Segundo Boil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485" y="1916757"/>
            <a:ext cx="10058400" cy="1649403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s-MX" dirty="0"/>
              <a:t>Dejamos pasar de 24 a 48 horas tratando de mantener una temperatura constante. </a:t>
            </a:r>
            <a:r>
              <a:rPr lang="en-US" dirty="0"/>
              <a:t>100F</a:t>
            </a:r>
          </a:p>
          <a:p>
            <a:pPr lvl="0"/>
            <a:r>
              <a:rPr lang="es-MX" dirty="0"/>
              <a:t>De no tener control de temperatura, se recomienda usar </a:t>
            </a:r>
            <a:r>
              <a:rPr lang="es-MX" b="1" dirty="0"/>
              <a:t>Lactobacillus </a:t>
            </a:r>
            <a:r>
              <a:rPr lang="es-MX" b="1" dirty="0" err="1"/>
              <a:t>Plantarum</a:t>
            </a:r>
            <a:r>
              <a:rPr lang="es-MX" dirty="0"/>
              <a:t>, esta especie acidifica incluso a temperatura ambiente (pero es más tardado).</a:t>
            </a:r>
            <a:endParaRPr lang="en-US" dirty="0"/>
          </a:p>
          <a:p>
            <a:pPr lvl="0"/>
            <a:r>
              <a:rPr lang="es-MX" dirty="0"/>
              <a:t>Tomamos una media de PH.</a:t>
            </a:r>
            <a:endParaRPr lang="en-US" dirty="0"/>
          </a:p>
          <a:p>
            <a:pPr lvl="0"/>
            <a:r>
              <a:rPr lang="es-MX" dirty="0"/>
              <a:t> Si el PH no bajo en 48 horas, considerar cambiar el lacto.</a:t>
            </a:r>
            <a:r>
              <a:rPr lang="es-MX" b="1" dirty="0"/>
              <a:t> </a:t>
            </a:r>
            <a:r>
              <a:rPr lang="en-US" b="1" dirty="0"/>
              <a:t>O </a:t>
            </a:r>
            <a:r>
              <a:rPr lang="en-US" b="1" dirty="0" err="1"/>
              <a:t>desechar</a:t>
            </a:r>
            <a:r>
              <a:rPr lang="en-US" b="1" dirty="0"/>
              <a:t> el mosto.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68396BE-8A32-489D-98E0-90418ED2D076}"/>
              </a:ext>
            </a:extLst>
          </p:cNvPr>
          <p:cNvSpPr txBox="1">
            <a:spLocks/>
          </p:cNvSpPr>
          <p:nvPr/>
        </p:nvSpPr>
        <p:spPr>
          <a:xfrm>
            <a:off x="321781" y="3816100"/>
            <a:ext cx="10058400" cy="1169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MX" dirty="0"/>
              <a:t>Si el PH se encuentra abajo de 3.8 es considerado sour ligero, entre más bajo el PH más acido el producto</a:t>
            </a:r>
            <a:endParaRPr lang="en-US" dirty="0"/>
          </a:p>
          <a:p>
            <a:pPr lvl="0"/>
            <a:r>
              <a:rPr lang="es-MX" dirty="0"/>
              <a:t>Procedemos con el Segundo hervor.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FF0E389-031E-4BE5-B3DB-5135660B0A35}"/>
              </a:ext>
            </a:extLst>
          </p:cNvPr>
          <p:cNvSpPr txBox="1">
            <a:spLocks/>
          </p:cNvSpPr>
          <p:nvPr/>
        </p:nvSpPr>
        <p:spPr>
          <a:xfrm>
            <a:off x="815557" y="5058756"/>
            <a:ext cx="10058400" cy="1169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MX" dirty="0"/>
              <a:t>Aquí Podemos agregar los lúpulos deseados,</a:t>
            </a:r>
            <a:endParaRPr lang="en-US" dirty="0"/>
          </a:p>
          <a:p>
            <a:pPr lvl="0"/>
            <a:r>
              <a:rPr lang="en-US" dirty="0"/>
              <a:t>Al 60, 30, 10, flameout e inclusive dryhop. (SOUR DIPA MAYBE?)</a:t>
            </a:r>
          </a:p>
          <a:p>
            <a:endParaRPr lang="en-US" dirty="0"/>
          </a:p>
        </p:txBody>
      </p:sp>
      <p:pic>
        <p:nvPicPr>
          <p:cNvPr id="5122" name="Picture 2" descr="Image result for wort boiling with hops">
            <a:extLst>
              <a:ext uri="{FF2B5EF4-FFF2-40B4-BE49-F238E27FC236}">
                <a16:creationId xmlns:a16="http://schemas.microsoft.com/office/drawing/2014/main" id="{0150CD74-A378-417C-B36C-395261C0A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049" y="4605719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061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Fermentación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512" y="1636776"/>
            <a:ext cx="10058400" cy="4023360"/>
          </a:xfrm>
        </p:spPr>
        <p:txBody>
          <a:bodyPr>
            <a:normAutofit/>
          </a:bodyPr>
          <a:lstStyle/>
          <a:p>
            <a:pPr lvl="0"/>
            <a:r>
              <a:rPr lang="es-MX" dirty="0"/>
              <a:t>Después del Segundo hervor, procedemos a enfriar e inocular con nuestra levadura de preferencia.</a:t>
            </a:r>
            <a:endParaRPr lang="en-US" dirty="0"/>
          </a:p>
          <a:p>
            <a:pPr lvl="0"/>
            <a:r>
              <a:rPr lang="es-MX" dirty="0"/>
              <a:t>El Segundo hervor limpio nuestro mosto, de aquí en adelante podemos usar todo nuestro equipo “limpio” para fermentar sin riesgo de contaminación</a:t>
            </a:r>
            <a:br>
              <a:rPr lang="es-MX" dirty="0"/>
            </a:br>
            <a:endParaRPr lang="en-US" dirty="0"/>
          </a:p>
          <a:p>
            <a:pPr lvl="0"/>
            <a:r>
              <a:rPr lang="es-MX" dirty="0"/>
              <a:t>Utilizar levadura California/inglesa para un perfil </a:t>
            </a:r>
            <a:r>
              <a:rPr lang="es-MX" b="1" dirty="0"/>
              <a:t>Limpio</a:t>
            </a:r>
            <a:endParaRPr lang="en-US" dirty="0"/>
          </a:p>
          <a:p>
            <a:pPr lvl="0"/>
            <a:r>
              <a:rPr lang="es-MX" dirty="0"/>
              <a:t>Utilizar levadura Saison para un perfil más </a:t>
            </a:r>
            <a:r>
              <a:rPr lang="es-MX" b="1" dirty="0"/>
              <a:t>esteroso y complejo</a:t>
            </a:r>
            <a:endParaRPr lang="en-US" dirty="0"/>
          </a:p>
          <a:p>
            <a:pPr lvl="0"/>
            <a:r>
              <a:rPr lang="es-MX" dirty="0"/>
              <a:t>Utilizar levadura Saison + Brett para un perfil </a:t>
            </a:r>
            <a:r>
              <a:rPr lang="es-MX" b="1" dirty="0"/>
              <a:t>esteroso complejo y funky.</a:t>
            </a:r>
            <a:endParaRPr lang="en-US" dirty="0"/>
          </a:p>
          <a:p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4B8F6DE-D5B8-4F50-BB84-40BB4AD88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96" y="4507992"/>
            <a:ext cx="2188464" cy="218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T58 yeast">
            <a:extLst>
              <a:ext uri="{FF2B5EF4-FFF2-40B4-BE49-F238E27FC236}">
                <a16:creationId xmlns:a16="http://schemas.microsoft.com/office/drawing/2014/main" id="{DED0CF51-48E7-4B4C-BF53-C0429C743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560" y="4744212"/>
            <a:ext cx="1831848" cy="183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belgian saison yeast">
            <a:extLst>
              <a:ext uri="{FF2B5EF4-FFF2-40B4-BE49-F238E27FC236}">
                <a16:creationId xmlns:a16="http://schemas.microsoft.com/office/drawing/2014/main" id="{AB81CA9D-4915-4E3F-A248-A3D027FC8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848" y="4648200"/>
            <a:ext cx="1323949" cy="202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 result for brettanomyces bruxellensis trois">
            <a:extLst>
              <a:ext uri="{FF2B5EF4-FFF2-40B4-BE49-F238E27FC236}">
                <a16:creationId xmlns:a16="http://schemas.microsoft.com/office/drawing/2014/main" id="{F4B515C9-D970-4BC9-A519-897DE6044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616" y="4821175"/>
            <a:ext cx="1866137" cy="186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704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37180" y="2171917"/>
            <a:ext cx="10058400" cy="2264229"/>
          </a:xfrm>
        </p:spPr>
        <p:txBody>
          <a:bodyPr>
            <a:normAutofit/>
          </a:bodyPr>
          <a:lstStyle/>
          <a:p>
            <a:r>
              <a:rPr lang="es-MX" dirty="0"/>
              <a:t>Técnicas para cervezas de fermentación mixta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466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Recetas</a:t>
            </a:r>
            <a:r>
              <a:rPr lang="en-US" dirty="0"/>
              <a:t> </a:t>
            </a:r>
            <a:r>
              <a:rPr lang="en-US" dirty="0" err="1"/>
              <a:t>favorables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3100" dirty="0"/>
              <a:t>Alta </a:t>
            </a:r>
            <a:r>
              <a:rPr lang="en-US" sz="3100" dirty="0" err="1"/>
              <a:t>concentracion</a:t>
            </a:r>
            <a:r>
              <a:rPr lang="en-US" sz="3100" dirty="0"/>
              <a:t> de </a:t>
            </a:r>
            <a:r>
              <a:rPr lang="en-US" sz="3100" dirty="0" err="1"/>
              <a:t>granos</a:t>
            </a:r>
            <a:r>
              <a:rPr lang="en-US" sz="3100" dirty="0"/>
              <a:t> flaked o </a:t>
            </a:r>
            <a:r>
              <a:rPr lang="en-US" sz="3100" dirty="0" err="1"/>
              <a:t>unmalted</a:t>
            </a:r>
            <a:endParaRPr lang="en-US" sz="3100" dirty="0"/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en-US" sz="2300" dirty="0"/>
              <a:t>Flaked (oats, wheat, rye) son </a:t>
            </a:r>
            <a:r>
              <a:rPr lang="en-US" sz="2300" dirty="0" err="1"/>
              <a:t>buenos</a:t>
            </a:r>
            <a:r>
              <a:rPr lang="en-US" sz="2300" dirty="0"/>
              <a:t> para </a:t>
            </a:r>
            <a:r>
              <a:rPr lang="en-US" sz="2300" dirty="0" err="1"/>
              <a:t>proveer</a:t>
            </a:r>
            <a:r>
              <a:rPr lang="en-US" sz="2300" dirty="0"/>
              <a:t> el mouthfeel y </a:t>
            </a:r>
            <a:r>
              <a:rPr lang="en-US" sz="2300" dirty="0" err="1"/>
              <a:t>dextrinas</a:t>
            </a:r>
            <a:r>
              <a:rPr lang="en-US" sz="2300" dirty="0"/>
              <a:t> a las </a:t>
            </a:r>
            <a:r>
              <a:rPr lang="en-US" sz="2300" dirty="0" err="1"/>
              <a:t>levaduras</a:t>
            </a:r>
            <a:endParaRPr lang="en-US" sz="2300" dirty="0"/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3100" dirty="0"/>
              <a:t>Crystal/Caramel son </a:t>
            </a:r>
            <a:r>
              <a:rPr lang="en-US" sz="3100" dirty="0" err="1"/>
              <a:t>usadas</a:t>
            </a:r>
            <a:r>
              <a:rPr lang="en-US" sz="3100" dirty="0"/>
              <a:t> </a:t>
            </a:r>
            <a:r>
              <a:rPr lang="en-US" sz="3100" dirty="0" err="1"/>
              <a:t>en</a:t>
            </a:r>
            <a:r>
              <a:rPr lang="en-US" sz="3100" dirty="0"/>
              <a:t> </a:t>
            </a:r>
            <a:r>
              <a:rPr lang="en-US" sz="3100" dirty="0" err="1"/>
              <a:t>estilos</a:t>
            </a:r>
            <a:r>
              <a:rPr lang="en-US" sz="3100" dirty="0"/>
              <a:t> Flanders Red/ Brown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en-US" sz="2300" dirty="0" err="1"/>
              <a:t>Proveen</a:t>
            </a:r>
            <a:r>
              <a:rPr lang="en-US" sz="2300" dirty="0"/>
              <a:t> </a:t>
            </a:r>
            <a:r>
              <a:rPr lang="en-US" sz="2300" dirty="0" err="1"/>
              <a:t>azucares</a:t>
            </a:r>
            <a:r>
              <a:rPr lang="en-US" sz="2300" dirty="0"/>
              <a:t> </a:t>
            </a:r>
            <a:r>
              <a:rPr lang="en-US" sz="2300" dirty="0" err="1"/>
              <a:t>resisuales</a:t>
            </a:r>
            <a:r>
              <a:rPr lang="en-US" sz="2300" dirty="0"/>
              <a:t> para el </a:t>
            </a:r>
            <a:r>
              <a:rPr lang="en-US" sz="2300" dirty="0" err="1"/>
              <a:t>dulzor</a:t>
            </a:r>
            <a:r>
              <a:rPr lang="en-US" sz="2300" dirty="0"/>
              <a:t> </a:t>
            </a:r>
            <a:r>
              <a:rPr lang="en-US" sz="2300" dirty="0" err="1"/>
              <a:t>en</a:t>
            </a:r>
            <a:r>
              <a:rPr lang="en-US" sz="2300" dirty="0"/>
              <a:t> la cerveza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en-US" sz="2300" dirty="0" err="1"/>
              <a:t>Agrega</a:t>
            </a:r>
            <a:r>
              <a:rPr lang="en-US" sz="2300" dirty="0"/>
              <a:t> </a:t>
            </a:r>
            <a:r>
              <a:rPr lang="en-US" sz="2300" dirty="0" err="1"/>
              <a:t>sabores</a:t>
            </a:r>
            <a:r>
              <a:rPr lang="en-US" sz="2300" dirty="0"/>
              <a:t> a </a:t>
            </a:r>
            <a:r>
              <a:rPr lang="en-US" sz="2300" dirty="0" err="1"/>
              <a:t>frutos</a:t>
            </a:r>
            <a:r>
              <a:rPr lang="en-US" sz="2300" dirty="0"/>
              <a:t> </a:t>
            </a:r>
            <a:r>
              <a:rPr lang="en-US" sz="2300" dirty="0" err="1"/>
              <a:t>secos</a:t>
            </a:r>
            <a:endParaRPr lang="en-US" sz="2300" dirty="0"/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3100" dirty="0" err="1"/>
              <a:t>Algunas</a:t>
            </a:r>
            <a:r>
              <a:rPr lang="en-US" sz="3100" dirty="0"/>
              <a:t> </a:t>
            </a:r>
            <a:r>
              <a:rPr lang="en-US" sz="3100" dirty="0" err="1"/>
              <a:t>maltas</a:t>
            </a:r>
            <a:r>
              <a:rPr lang="en-US" sz="3100" dirty="0"/>
              <a:t> no van bien con las cervezas Sour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en-US" sz="2300" dirty="0"/>
              <a:t>Alto </a:t>
            </a:r>
            <a:r>
              <a:rPr lang="en-US" sz="2300" dirty="0" err="1"/>
              <a:t>concentrado</a:t>
            </a:r>
            <a:r>
              <a:rPr lang="en-US" sz="2300" dirty="0"/>
              <a:t> de </a:t>
            </a:r>
            <a:r>
              <a:rPr lang="en-US" sz="2300" dirty="0" err="1"/>
              <a:t>maltas</a:t>
            </a:r>
            <a:r>
              <a:rPr lang="en-US" sz="2300" dirty="0"/>
              <a:t> tostadas </a:t>
            </a:r>
            <a:r>
              <a:rPr lang="en-US" sz="2300" dirty="0" err="1"/>
              <a:t>trae</a:t>
            </a:r>
            <a:r>
              <a:rPr lang="en-US" sz="2300" dirty="0"/>
              <a:t> </a:t>
            </a:r>
            <a:r>
              <a:rPr lang="en-US" sz="2300" dirty="0" err="1"/>
              <a:t>sabores</a:t>
            </a:r>
            <a:r>
              <a:rPr lang="en-US" sz="2300" dirty="0"/>
              <a:t> </a:t>
            </a:r>
            <a:r>
              <a:rPr lang="en-US" sz="2300" dirty="0" err="1"/>
              <a:t>nof</a:t>
            </a:r>
            <a:r>
              <a:rPr lang="en-US" sz="2300" dirty="0"/>
              <a:t> </a:t>
            </a:r>
            <a:r>
              <a:rPr lang="en-US" sz="2300" dirty="0" err="1"/>
              <a:t>avorables</a:t>
            </a:r>
            <a:r>
              <a:rPr lang="en-US" sz="2300" dirty="0"/>
              <a:t> a las </a:t>
            </a:r>
            <a:r>
              <a:rPr lang="en-US" sz="2300" dirty="0" err="1"/>
              <a:t>cervecas</a:t>
            </a:r>
            <a:r>
              <a:rPr lang="en-US" sz="2300" dirty="0"/>
              <a:t> sour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en-US" sz="2300" dirty="0"/>
              <a:t>Sin embargo </a:t>
            </a:r>
            <a:r>
              <a:rPr lang="en-US" sz="2300" dirty="0" err="1"/>
              <a:t>Carafa</a:t>
            </a:r>
            <a:r>
              <a:rPr lang="en-US" sz="2300" dirty="0"/>
              <a:t> Special y black malts sin </a:t>
            </a:r>
            <a:r>
              <a:rPr lang="en-US" sz="2300" dirty="0" err="1"/>
              <a:t>amargor</a:t>
            </a:r>
            <a:r>
              <a:rPr lang="en-US" sz="2300" dirty="0"/>
              <a:t> son una </a:t>
            </a:r>
            <a:r>
              <a:rPr lang="en-US" sz="2300" dirty="0" err="1"/>
              <a:t>muy</a:t>
            </a:r>
            <a:r>
              <a:rPr lang="en-US" sz="2300" dirty="0"/>
              <a:t> </a:t>
            </a:r>
            <a:r>
              <a:rPr lang="en-US" sz="2300" dirty="0" err="1"/>
              <a:t>buena</a:t>
            </a:r>
            <a:r>
              <a:rPr lang="en-US" sz="2300" dirty="0"/>
              <a:t> </a:t>
            </a:r>
            <a:r>
              <a:rPr lang="en-US" sz="2300" dirty="0" err="1"/>
              <a:t>opcion</a:t>
            </a:r>
            <a:endParaRPr lang="en-US" dirty="0"/>
          </a:p>
          <a:p>
            <a:pPr lvl="2">
              <a:buFont typeface="Arial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0176"/>
          <a:stretch/>
        </p:blipFill>
        <p:spPr>
          <a:xfrm>
            <a:off x="9498465" y="505914"/>
            <a:ext cx="2249397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0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" y="1617134"/>
            <a:ext cx="7846423" cy="402336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1900" dirty="0"/>
              <a:t>Protein rest (50 C, 10 min) para los </a:t>
            </a:r>
            <a:r>
              <a:rPr lang="en-US" sz="1900" dirty="0" err="1"/>
              <a:t>granos</a:t>
            </a:r>
            <a:r>
              <a:rPr lang="en-US" sz="1900" dirty="0"/>
              <a:t> sin </a:t>
            </a:r>
            <a:r>
              <a:rPr lang="en-US" sz="1900" dirty="0" err="1"/>
              <a:t>maltear</a:t>
            </a:r>
            <a:endParaRPr lang="en-US" sz="1900" dirty="0"/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1900" dirty="0" err="1"/>
              <a:t>Maximizar</a:t>
            </a:r>
            <a:r>
              <a:rPr lang="en-US" sz="1900" dirty="0"/>
              <a:t> las </a:t>
            </a:r>
            <a:r>
              <a:rPr lang="en-US" sz="1900" dirty="0" err="1"/>
              <a:t>dextrinas</a:t>
            </a:r>
            <a:r>
              <a:rPr lang="en-US" sz="1900" dirty="0"/>
              <a:t> hacienda un mash a ~70 C para </a:t>
            </a:r>
            <a:r>
              <a:rPr lang="en-US" sz="1900" dirty="0" err="1"/>
              <a:t>incrementar</a:t>
            </a:r>
            <a:r>
              <a:rPr lang="en-US" sz="1900" dirty="0"/>
              <a:t> </a:t>
            </a:r>
            <a:r>
              <a:rPr lang="en-US" sz="1900" b="1" dirty="0"/>
              <a:t>alpha amylase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1900" dirty="0"/>
              <a:t>Mash </a:t>
            </a:r>
            <a:r>
              <a:rPr lang="en-US" sz="1900" dirty="0" err="1"/>
              <a:t>cortos</a:t>
            </a:r>
            <a:r>
              <a:rPr lang="en-US" sz="1900" dirty="0"/>
              <a:t> </a:t>
            </a:r>
            <a:r>
              <a:rPr lang="en-US" sz="1900" dirty="0" err="1"/>
              <a:t>tambien</a:t>
            </a:r>
            <a:r>
              <a:rPr lang="en-US" sz="1900" dirty="0"/>
              <a:t> </a:t>
            </a:r>
            <a:r>
              <a:rPr lang="en-US" sz="1900" dirty="0" err="1"/>
              <a:t>nos</a:t>
            </a:r>
            <a:r>
              <a:rPr lang="en-US" sz="1900" dirty="0"/>
              <a:t> </a:t>
            </a:r>
            <a:r>
              <a:rPr lang="en-US" sz="1900" dirty="0" err="1"/>
              <a:t>ayudan</a:t>
            </a:r>
            <a:r>
              <a:rPr lang="en-US" sz="1900" dirty="0"/>
              <a:t> con </a:t>
            </a:r>
            <a:r>
              <a:rPr lang="en-US" sz="1900" dirty="0" err="1"/>
              <a:t>esto</a:t>
            </a:r>
            <a:r>
              <a:rPr lang="en-US" sz="1900" dirty="0"/>
              <a:t> (10-15 min)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1900" dirty="0"/>
              <a:t>Entre mas </a:t>
            </a:r>
            <a:r>
              <a:rPr lang="en-US" sz="1900" dirty="0" err="1"/>
              <a:t>alta</a:t>
            </a:r>
            <a:r>
              <a:rPr lang="en-US" sz="1900" dirty="0"/>
              <a:t> la </a:t>
            </a:r>
            <a:r>
              <a:rPr lang="en-US" sz="1900" dirty="0" err="1"/>
              <a:t>gravedad</a:t>
            </a:r>
            <a:r>
              <a:rPr lang="en-US" sz="1900" dirty="0"/>
              <a:t> </a:t>
            </a:r>
            <a:r>
              <a:rPr lang="en-US" sz="1900" dirty="0" err="1"/>
              <a:t>despues</a:t>
            </a:r>
            <a:r>
              <a:rPr lang="en-US" sz="1900" dirty="0"/>
              <a:t> de la </a:t>
            </a:r>
            <a:r>
              <a:rPr lang="en-US" sz="1900" dirty="0" err="1"/>
              <a:t>fermentacion</a:t>
            </a:r>
            <a:r>
              <a:rPr lang="en-US" sz="1900" dirty="0"/>
              <a:t> </a:t>
            </a:r>
            <a:r>
              <a:rPr lang="en-US" sz="1900" dirty="0" err="1"/>
              <a:t>primaria</a:t>
            </a:r>
            <a:r>
              <a:rPr lang="en-US" sz="1900" dirty="0"/>
              <a:t> </a:t>
            </a:r>
            <a:r>
              <a:rPr lang="en-US" sz="1900" dirty="0" err="1"/>
              <a:t>mejor</a:t>
            </a:r>
            <a:r>
              <a:rPr lang="en-US" sz="1900" dirty="0"/>
              <a:t> para una </a:t>
            </a:r>
            <a:r>
              <a:rPr lang="en-US" sz="1900" dirty="0" err="1"/>
              <a:t>fermentacion</a:t>
            </a:r>
            <a:r>
              <a:rPr lang="en-US" sz="1900" dirty="0"/>
              <a:t> </a:t>
            </a:r>
            <a:r>
              <a:rPr lang="en-US" sz="1900" dirty="0" err="1"/>
              <a:t>mixta</a:t>
            </a:r>
            <a:r>
              <a:rPr lang="en-US" sz="1900" dirty="0"/>
              <a:t> (Buena Fuente de </a:t>
            </a:r>
            <a:r>
              <a:rPr lang="en-US" sz="1900" dirty="0" err="1"/>
              <a:t>alimento</a:t>
            </a:r>
            <a:r>
              <a:rPr lang="en-US" sz="1900" dirty="0"/>
              <a:t> para que </a:t>
            </a:r>
            <a:r>
              <a:rPr lang="en-US" sz="1900" dirty="0" err="1"/>
              <a:t>bacterias</a:t>
            </a:r>
            <a:r>
              <a:rPr lang="en-US" sz="1900" dirty="0"/>
              <a:t> y Brett </a:t>
            </a:r>
            <a:r>
              <a:rPr lang="en-US" sz="1900" dirty="0" err="1"/>
              <a:t>puedan</a:t>
            </a:r>
            <a:r>
              <a:rPr lang="en-US" sz="1900" dirty="0"/>
              <a:t> </a:t>
            </a:r>
            <a:r>
              <a:rPr lang="en-US" sz="1900" dirty="0" err="1"/>
              <a:t>metabolizar</a:t>
            </a:r>
            <a:r>
              <a:rPr lang="en-US" sz="1900" dirty="0"/>
              <a:t>)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1900" dirty="0"/>
              <a:t>Mash Out (78 C) </a:t>
            </a:r>
            <a:r>
              <a:rPr lang="en-US" sz="1900" dirty="0" err="1"/>
              <a:t>detiene</a:t>
            </a:r>
            <a:r>
              <a:rPr lang="en-US" sz="1900" dirty="0"/>
              <a:t> la conversion</a:t>
            </a:r>
          </a:p>
        </p:txBody>
      </p:sp>
      <p:pic>
        <p:nvPicPr>
          <p:cNvPr id="5" name="Picture 2" descr="Image result for mash beer">
            <a:extLst>
              <a:ext uri="{FF2B5EF4-FFF2-40B4-BE49-F238E27FC236}">
                <a16:creationId xmlns:a16="http://schemas.microsoft.com/office/drawing/2014/main" id="{C1C5BAFB-B9BD-4163-B909-DDFB56572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630" y="2345944"/>
            <a:ext cx="3844849" cy="216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817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85" y="743642"/>
            <a:ext cx="10058400" cy="1450757"/>
          </a:xfrm>
        </p:spPr>
        <p:txBody>
          <a:bodyPr/>
          <a:lstStyle/>
          <a:p>
            <a:pPr algn="ctr"/>
            <a:r>
              <a:rPr lang="en-US" dirty="0" err="1"/>
              <a:t>Lupulos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485" y="1916757"/>
            <a:ext cx="10058400" cy="4023360"/>
          </a:xfrm>
        </p:spPr>
        <p:txBody>
          <a:bodyPr>
            <a:normAutofit/>
          </a:bodyPr>
          <a:lstStyle/>
          <a:p>
            <a:pPr lvl="0"/>
            <a:r>
              <a:rPr lang="es-MX" dirty="0"/>
              <a:t>Amargor y acides usualmente no van bien juntos</a:t>
            </a:r>
            <a:endParaRPr lang="en-US" dirty="0"/>
          </a:p>
          <a:p>
            <a:pPr lvl="0"/>
            <a:r>
              <a:rPr lang="es-MX" dirty="0"/>
              <a:t>No usar mas de 10-15 IBUS ya que tendremos problemas al acifificar.</a:t>
            </a:r>
            <a:endParaRPr lang="en-US" dirty="0"/>
          </a:p>
          <a:p>
            <a:pPr lvl="1"/>
            <a:r>
              <a:rPr lang="es-MX" dirty="0"/>
              <a:t>Poco amargor deja que las bacterias produzcan acides</a:t>
            </a:r>
            <a:endParaRPr lang="en-US" dirty="0"/>
          </a:p>
          <a:p>
            <a:pPr lvl="0"/>
            <a:r>
              <a:rPr lang="es-MX" b="1" dirty="0" err="1"/>
              <a:t>Berliner</a:t>
            </a:r>
            <a:r>
              <a:rPr lang="es-MX" b="1" dirty="0"/>
              <a:t> </a:t>
            </a:r>
            <a:r>
              <a:rPr lang="es-MX" b="1" dirty="0" err="1"/>
              <a:t>weisse</a:t>
            </a:r>
            <a:r>
              <a:rPr lang="es-MX" b="1" dirty="0"/>
              <a:t> puede tener cero </a:t>
            </a:r>
            <a:r>
              <a:rPr lang="es-MX" b="1" dirty="0" err="1"/>
              <a:t>IBU’s</a:t>
            </a:r>
            <a:endParaRPr lang="en-US" dirty="0"/>
          </a:p>
          <a:p>
            <a:pPr lvl="0"/>
            <a:r>
              <a:rPr lang="es-MX" dirty="0"/>
              <a:t>Lúpulos nobles son los mejores para este tipo de cervezas.</a:t>
            </a:r>
            <a:endParaRPr lang="en-US" dirty="0"/>
          </a:p>
          <a:p>
            <a:pPr lvl="1"/>
            <a:r>
              <a:rPr lang="en-US" b="1" dirty="0"/>
              <a:t>Goldings, </a:t>
            </a:r>
            <a:r>
              <a:rPr lang="en-US" b="1" dirty="0" err="1"/>
              <a:t>Saaz</a:t>
            </a:r>
            <a:r>
              <a:rPr lang="en-US" b="1" dirty="0"/>
              <a:t>, East Kent Golding, </a:t>
            </a:r>
            <a:r>
              <a:rPr lang="en-US" b="1" dirty="0" err="1"/>
              <a:t>Fuggles</a:t>
            </a:r>
            <a:r>
              <a:rPr lang="en-US" b="1" dirty="0"/>
              <a:t>, </a:t>
            </a:r>
            <a:r>
              <a:rPr lang="en-US" b="1" dirty="0" err="1"/>
              <a:t>Hallartau</a:t>
            </a:r>
            <a:r>
              <a:rPr lang="en-US" b="1" dirty="0"/>
              <a:t> etc..</a:t>
            </a:r>
            <a:endParaRPr lang="en-US" dirty="0"/>
          </a:p>
          <a:p>
            <a:pPr lvl="0"/>
            <a:r>
              <a:rPr lang="es-MX" dirty="0" err="1"/>
              <a:t>Dry</a:t>
            </a:r>
            <a:r>
              <a:rPr lang="es-MX" dirty="0"/>
              <a:t> </a:t>
            </a:r>
            <a:r>
              <a:rPr lang="es-MX" dirty="0" err="1"/>
              <a:t>hopped</a:t>
            </a:r>
            <a:r>
              <a:rPr lang="es-MX" dirty="0"/>
              <a:t> sours están ganando popularidad, solo mantener </a:t>
            </a:r>
            <a:r>
              <a:rPr lang="es-MX" dirty="0" err="1"/>
              <a:t>IBU’s</a:t>
            </a:r>
            <a:r>
              <a:rPr lang="es-MX" dirty="0"/>
              <a:t> bajos.</a:t>
            </a:r>
            <a:endParaRPr lang="en-US" dirty="0"/>
          </a:p>
          <a:p>
            <a:pPr lvl="0"/>
            <a:r>
              <a:rPr lang="es-MX" dirty="0"/>
              <a:t>Cervezas límbicas usan </a:t>
            </a:r>
            <a:r>
              <a:rPr lang="es-MX" dirty="0" err="1"/>
              <a:t>Aged</a:t>
            </a:r>
            <a:r>
              <a:rPr lang="es-MX" dirty="0"/>
              <a:t> </a:t>
            </a:r>
            <a:r>
              <a:rPr lang="es-MX" dirty="0" err="1"/>
              <a:t>Hops</a:t>
            </a:r>
            <a:r>
              <a:rPr lang="es-MX" dirty="0"/>
              <a:t> (tradicionalmente </a:t>
            </a:r>
            <a:r>
              <a:rPr lang="es-MX" dirty="0" err="1"/>
              <a:t>Hallertau</a:t>
            </a:r>
            <a:r>
              <a:rPr lang="es-MX" dirty="0"/>
              <a:t> por 3 años)</a:t>
            </a:r>
            <a:endParaRPr lang="en-US" dirty="0"/>
          </a:p>
          <a:p>
            <a:pPr lvl="1"/>
            <a:r>
              <a:rPr lang="es-MX" dirty="0"/>
              <a:t>Proveen acido isovalérico (queso parmesano) son características en las cervezas </a:t>
            </a:r>
            <a:r>
              <a:rPr lang="es-MX" dirty="0" err="1"/>
              <a:t>lambicas</a:t>
            </a:r>
            <a:r>
              <a:rPr lang="es-MX" dirty="0"/>
              <a:t> (NO EN KETTLE SOURS).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601" t="-308" r="8204" b="308"/>
          <a:stretch/>
        </p:blipFill>
        <p:spPr>
          <a:xfrm>
            <a:off x="8651530" y="1641657"/>
            <a:ext cx="2725783" cy="282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62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Boil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224" y="1417320"/>
            <a:ext cx="10058400" cy="4023360"/>
          </a:xfrm>
        </p:spPr>
        <p:txBody>
          <a:bodyPr>
            <a:normAutofit lnSpcReduction="10000"/>
          </a:bodyPr>
          <a:lstStyle/>
          <a:p>
            <a:pPr lvl="1">
              <a:buFont typeface="Arial" charset="0"/>
              <a:buChar char="•"/>
            </a:pPr>
            <a:r>
              <a:rPr lang="en-US" sz="2800" dirty="0"/>
              <a:t>Berliner </a:t>
            </a:r>
            <a:r>
              <a:rPr lang="en-US" sz="2800" dirty="0" err="1"/>
              <a:t>Weisse</a:t>
            </a:r>
            <a:endParaRPr lang="en-US" sz="2800" dirty="0"/>
          </a:p>
          <a:p>
            <a:pPr lvl="2">
              <a:buFont typeface="Arial" charset="0"/>
              <a:buChar char="•"/>
            </a:pPr>
            <a:r>
              <a:rPr lang="en-US" sz="2000" dirty="0"/>
              <a:t>Sin boil</a:t>
            </a:r>
          </a:p>
          <a:p>
            <a:pPr marL="201168" lvl="1" indent="0">
              <a:buNone/>
            </a:pPr>
            <a:r>
              <a:rPr lang="en-US" sz="2800" dirty="0"/>
              <a:t>Lambic/</a:t>
            </a:r>
            <a:r>
              <a:rPr lang="en-US" sz="2800" dirty="0" err="1"/>
              <a:t>Gueuze</a:t>
            </a:r>
            <a:endParaRPr lang="en-US" sz="2800" dirty="0"/>
          </a:p>
          <a:p>
            <a:pPr lvl="2">
              <a:buFont typeface="Arial" charset="0"/>
              <a:buChar char="•"/>
            </a:pPr>
            <a:r>
              <a:rPr lang="en-US" sz="2000" dirty="0"/>
              <a:t>4 horas</a:t>
            </a:r>
          </a:p>
          <a:p>
            <a:pPr lvl="2">
              <a:buFont typeface="Arial" charset="0"/>
              <a:buChar char="•"/>
            </a:pPr>
            <a:r>
              <a:rPr lang="en-US" sz="2000" dirty="0" err="1"/>
              <a:t>Incrementar</a:t>
            </a:r>
            <a:r>
              <a:rPr lang="en-US" sz="2000" dirty="0"/>
              <a:t> </a:t>
            </a:r>
            <a:r>
              <a:rPr lang="en-US" sz="2000" dirty="0" err="1"/>
              <a:t>gravedad</a:t>
            </a:r>
            <a:endParaRPr lang="en-US" sz="2000" dirty="0"/>
          </a:p>
          <a:p>
            <a:pPr lvl="2">
              <a:buFont typeface="Arial" charset="0"/>
              <a:buChar char="•"/>
            </a:pPr>
            <a:r>
              <a:rPr lang="en-US" sz="2000" dirty="0" err="1"/>
              <a:t>Evaporan</a:t>
            </a:r>
            <a:r>
              <a:rPr lang="en-US" sz="2000" dirty="0"/>
              <a:t> </a:t>
            </a:r>
            <a:r>
              <a:rPr lang="en-US" sz="2000" dirty="0" err="1"/>
              <a:t>componentes</a:t>
            </a:r>
            <a:r>
              <a:rPr lang="en-US" sz="2000" dirty="0"/>
              <a:t> no </a:t>
            </a:r>
            <a:r>
              <a:rPr lang="en-US" sz="2000" dirty="0" err="1"/>
              <a:t>deseados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los </a:t>
            </a:r>
            <a:r>
              <a:rPr lang="en-US" sz="2000" dirty="0" err="1"/>
              <a:t>lupulos</a:t>
            </a:r>
            <a:r>
              <a:rPr lang="en-US" sz="2000" dirty="0"/>
              <a:t> </a:t>
            </a:r>
            <a:r>
              <a:rPr lang="en-US" sz="2000" dirty="0" err="1"/>
              <a:t>añejados</a:t>
            </a:r>
            <a:endParaRPr lang="en-US" sz="2000" dirty="0"/>
          </a:p>
          <a:p>
            <a:pPr lvl="1">
              <a:buFont typeface="Arial" charset="0"/>
              <a:buChar char="•"/>
            </a:pPr>
            <a:r>
              <a:rPr lang="en-US" sz="2800" dirty="0"/>
              <a:t>American Wild Ales</a:t>
            </a:r>
          </a:p>
          <a:p>
            <a:pPr lvl="2">
              <a:buFont typeface="Arial" charset="0"/>
              <a:buChar char="•"/>
            </a:pPr>
            <a:r>
              <a:rPr lang="en-US" sz="2000" dirty="0"/>
              <a:t>60 - 90 min boil</a:t>
            </a:r>
          </a:p>
          <a:p>
            <a:pPr lvl="2">
              <a:buFont typeface="Arial" charset="0"/>
              <a:buChar char="•"/>
            </a:pPr>
            <a:r>
              <a:rPr lang="en-US" sz="2000" dirty="0"/>
              <a:t>DMS y </a:t>
            </a:r>
            <a:r>
              <a:rPr lang="en-US" sz="2000" dirty="0" err="1"/>
              <a:t>otros</a:t>
            </a:r>
            <a:r>
              <a:rPr lang="en-US" sz="2000" dirty="0"/>
              <a:t> </a:t>
            </a:r>
            <a:r>
              <a:rPr lang="en-US" sz="2000" dirty="0" err="1"/>
              <a:t>componentes</a:t>
            </a:r>
            <a:r>
              <a:rPr lang="en-US" sz="2000" dirty="0"/>
              <a:t> volatiles </a:t>
            </a:r>
            <a:r>
              <a:rPr lang="en-US" sz="2000" dirty="0" err="1"/>
              <a:t>iran</a:t>
            </a:r>
            <a:r>
              <a:rPr lang="en-US" sz="2000" dirty="0"/>
              <a:t> </a:t>
            </a:r>
            <a:r>
              <a:rPr lang="en-US" sz="2000" dirty="0" err="1"/>
              <a:t>desapareciendo</a:t>
            </a:r>
            <a:r>
              <a:rPr lang="en-US" sz="2000" dirty="0"/>
              <a:t> con el </a:t>
            </a:r>
            <a:r>
              <a:rPr lang="en-US" sz="2000" dirty="0" err="1"/>
              <a:t>tiempo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35818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Fermentacion</a:t>
            </a: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3" y="1589702"/>
            <a:ext cx="6270171" cy="4023360"/>
          </a:xfrm>
        </p:spPr>
        <p:txBody>
          <a:bodyPr>
            <a:normAutofit fontScale="92500" lnSpcReduction="20000"/>
          </a:bodyPr>
          <a:lstStyle/>
          <a:p>
            <a:pPr marL="201168" lvl="1" indent="0">
              <a:lnSpc>
                <a:spcPct val="150000"/>
              </a:lnSpc>
              <a:buNone/>
            </a:pPr>
            <a:r>
              <a:rPr lang="en-US" sz="4000" dirty="0"/>
              <a:t>Primaria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en-US" sz="2800" dirty="0" err="1"/>
              <a:t>Barril</a:t>
            </a:r>
            <a:endParaRPr lang="en-US" sz="2800" dirty="0"/>
          </a:p>
          <a:p>
            <a:pPr lvl="2">
              <a:lnSpc>
                <a:spcPct val="150000"/>
              </a:lnSpc>
              <a:buFont typeface="Arial" charset="0"/>
              <a:buChar char="•"/>
            </a:pPr>
            <a:r>
              <a:rPr lang="en-US" sz="2000" dirty="0" err="1"/>
              <a:t>Fermentacion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la </a:t>
            </a:r>
            <a:r>
              <a:rPr lang="en-US" sz="2000" dirty="0" err="1"/>
              <a:t>presencia</a:t>
            </a:r>
            <a:r>
              <a:rPr lang="en-US" sz="2000" dirty="0"/>
              <a:t> de Roble (Oak) </a:t>
            </a:r>
            <a:r>
              <a:rPr lang="en-US" sz="2000" dirty="0" err="1"/>
              <a:t>puede</a:t>
            </a:r>
            <a:r>
              <a:rPr lang="en-US" sz="2000" dirty="0"/>
              <a:t> </a:t>
            </a:r>
            <a:r>
              <a:rPr lang="en-US" sz="2000" dirty="0" err="1"/>
              <a:t>traer</a:t>
            </a:r>
            <a:r>
              <a:rPr lang="en-US" sz="2000" dirty="0"/>
              <a:t> mas </a:t>
            </a:r>
            <a:r>
              <a:rPr lang="en-US" sz="2000" dirty="0" err="1"/>
              <a:t>taninos</a:t>
            </a:r>
            <a:r>
              <a:rPr lang="en-US" sz="2000" dirty="0"/>
              <a:t> para </a:t>
            </a:r>
            <a:r>
              <a:rPr lang="en-US" sz="2000" dirty="0" err="1"/>
              <a:t>incrementar</a:t>
            </a:r>
            <a:r>
              <a:rPr lang="en-US" sz="2000" dirty="0"/>
              <a:t> la </a:t>
            </a:r>
            <a:r>
              <a:rPr lang="en-US" sz="2000" dirty="0" err="1"/>
              <a:t>sensasion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boca</a:t>
            </a:r>
            <a:r>
              <a:rPr lang="en-US" sz="2000" dirty="0"/>
              <a:t>.</a:t>
            </a:r>
          </a:p>
          <a:p>
            <a:pPr lvl="2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Se ha </a:t>
            </a:r>
            <a:r>
              <a:rPr lang="en-US" sz="2000" dirty="0" err="1"/>
              <a:t>comprobado</a:t>
            </a:r>
            <a:r>
              <a:rPr lang="en-US" sz="2000" dirty="0"/>
              <a:t> que las </a:t>
            </a:r>
            <a:r>
              <a:rPr lang="en-US" sz="2000" dirty="0" err="1"/>
              <a:t>mismas</a:t>
            </a:r>
            <a:r>
              <a:rPr lang="en-US" sz="2000" dirty="0"/>
              <a:t> </a:t>
            </a:r>
            <a:r>
              <a:rPr lang="en-US" sz="2000" dirty="0" err="1"/>
              <a:t>recetas</a:t>
            </a:r>
            <a:r>
              <a:rPr lang="en-US" sz="2000" dirty="0"/>
              <a:t> con las </a:t>
            </a:r>
            <a:r>
              <a:rPr lang="en-US" sz="2000" dirty="0" err="1"/>
              <a:t>mismas</a:t>
            </a:r>
            <a:r>
              <a:rPr lang="en-US" sz="2000" dirty="0"/>
              <a:t> </a:t>
            </a:r>
            <a:r>
              <a:rPr lang="en-US" sz="2000" dirty="0" err="1"/>
              <a:t>levaduras</a:t>
            </a:r>
            <a:r>
              <a:rPr lang="en-US" sz="2000" dirty="0"/>
              <a:t> </a:t>
            </a:r>
            <a:r>
              <a:rPr lang="en-US" sz="2000" dirty="0" err="1"/>
              <a:t>atenuan</a:t>
            </a:r>
            <a:r>
              <a:rPr lang="en-US" sz="2000" dirty="0"/>
              <a:t> </a:t>
            </a:r>
            <a:r>
              <a:rPr lang="en-US" sz="2000" dirty="0" err="1"/>
              <a:t>mejor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barrica</a:t>
            </a:r>
            <a:r>
              <a:rPr lang="en-US" sz="20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7199"/>
          <a:stretch/>
        </p:blipFill>
        <p:spPr>
          <a:xfrm>
            <a:off x="6808211" y="1512631"/>
            <a:ext cx="4033294" cy="1916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211" y="3676298"/>
            <a:ext cx="4033294" cy="248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34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Fermentacion</a:t>
            </a: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59" y="1681142"/>
            <a:ext cx="6270171" cy="4023360"/>
          </a:xfrm>
        </p:spPr>
        <p:txBody>
          <a:bodyPr>
            <a:normAutofit fontScale="92500" lnSpcReduction="20000"/>
          </a:bodyPr>
          <a:lstStyle/>
          <a:p>
            <a:pPr marL="201168" lvl="1" indent="0">
              <a:lnSpc>
                <a:spcPct val="150000"/>
              </a:lnSpc>
              <a:buNone/>
            </a:pPr>
            <a:r>
              <a:rPr lang="en-US" sz="4000" dirty="0"/>
              <a:t>Primaria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en-US" sz="2800" dirty="0"/>
              <a:t>Open </a:t>
            </a:r>
            <a:r>
              <a:rPr lang="en-US" sz="2800" dirty="0" err="1"/>
              <a:t>Fermentacion</a:t>
            </a:r>
            <a:endParaRPr lang="en-US" sz="2800" dirty="0"/>
          </a:p>
          <a:p>
            <a:pPr lvl="2">
              <a:lnSpc>
                <a:spcPct val="150000"/>
              </a:lnSpc>
              <a:buFont typeface="Arial" charset="0"/>
              <a:buChar char="•"/>
            </a:pPr>
            <a:r>
              <a:rPr lang="en-US" sz="2000" dirty="0" err="1"/>
              <a:t>Incrementa</a:t>
            </a:r>
            <a:r>
              <a:rPr lang="en-US" sz="2000" dirty="0"/>
              <a:t> </a:t>
            </a:r>
            <a:r>
              <a:rPr lang="en-US" sz="2000" dirty="0" err="1"/>
              <a:t>niveles</a:t>
            </a:r>
            <a:r>
              <a:rPr lang="en-US" sz="2000" dirty="0"/>
              <a:t> de </a:t>
            </a:r>
            <a:r>
              <a:rPr lang="en-US" sz="2000" dirty="0" err="1"/>
              <a:t>esteres</a:t>
            </a:r>
            <a:r>
              <a:rPr lang="en-US" sz="2000" dirty="0"/>
              <a:t> y </a:t>
            </a:r>
            <a:r>
              <a:rPr lang="en-US" sz="2000" dirty="0" err="1"/>
              <a:t>fenoles</a:t>
            </a:r>
            <a:r>
              <a:rPr lang="en-US" sz="2000" dirty="0"/>
              <a:t> </a:t>
            </a:r>
          </a:p>
          <a:p>
            <a:pPr lvl="2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Los </a:t>
            </a:r>
            <a:r>
              <a:rPr lang="en-US" sz="2000" dirty="0" err="1"/>
              <a:t>resultados</a:t>
            </a:r>
            <a:r>
              <a:rPr lang="en-US" sz="2000" dirty="0"/>
              <a:t> son 100% </a:t>
            </a:r>
            <a:r>
              <a:rPr lang="en-US" sz="2000" dirty="0" err="1"/>
              <a:t>variantes</a:t>
            </a:r>
            <a:endParaRPr lang="en-US" sz="2000" dirty="0"/>
          </a:p>
          <a:p>
            <a:pPr lvl="2">
              <a:lnSpc>
                <a:spcPct val="150000"/>
              </a:lnSpc>
              <a:buFont typeface="Arial" charset="0"/>
              <a:buChar char="•"/>
            </a:pPr>
            <a:r>
              <a:rPr lang="en-US" sz="2000" dirty="0" err="1"/>
              <a:t>Permite</a:t>
            </a:r>
            <a:r>
              <a:rPr lang="en-US" sz="2000" dirty="0"/>
              <a:t> </a:t>
            </a:r>
            <a:r>
              <a:rPr lang="en-US" sz="2000" dirty="0" err="1"/>
              <a:t>inoculacion</a:t>
            </a:r>
            <a:r>
              <a:rPr lang="en-US" sz="2000" dirty="0"/>
              <a:t> 100% </a:t>
            </a:r>
            <a:r>
              <a:rPr lang="en-US" sz="2000" dirty="0" err="1"/>
              <a:t>espontanea</a:t>
            </a:r>
            <a:endParaRPr lang="en-US" sz="2000" dirty="0"/>
          </a:p>
          <a:p>
            <a:pPr lvl="2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Para </a:t>
            </a:r>
            <a:r>
              <a:rPr lang="en-US" sz="2000" dirty="0" err="1"/>
              <a:t>reducir</a:t>
            </a:r>
            <a:r>
              <a:rPr lang="en-US" sz="2000" dirty="0"/>
              <a:t> </a:t>
            </a:r>
            <a:r>
              <a:rPr lang="en-US" sz="2000" dirty="0" err="1"/>
              <a:t>oxidacion</a:t>
            </a:r>
            <a:r>
              <a:rPr lang="en-US" sz="2000" dirty="0"/>
              <a:t>, </a:t>
            </a:r>
            <a:r>
              <a:rPr lang="en-US" sz="2000" dirty="0" err="1"/>
              <a:t>transfiere</a:t>
            </a:r>
            <a:r>
              <a:rPr lang="en-US" sz="2000" dirty="0"/>
              <a:t> antes que </a:t>
            </a:r>
            <a:r>
              <a:rPr lang="en-US" sz="2000" dirty="0" err="1"/>
              <a:t>baje</a:t>
            </a:r>
            <a:r>
              <a:rPr lang="en-US" sz="2000" dirty="0"/>
              <a:t> </a:t>
            </a:r>
            <a:r>
              <a:rPr lang="en-US" sz="2000" dirty="0" err="1"/>
              <a:t>todo</a:t>
            </a:r>
            <a:r>
              <a:rPr lang="en-US" sz="2000" dirty="0"/>
              <a:t> el </a:t>
            </a:r>
            <a:r>
              <a:rPr lang="en-US" sz="2000" dirty="0" err="1"/>
              <a:t>crauzen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93"/>
          <a:stretch/>
        </p:blipFill>
        <p:spPr>
          <a:xfrm rot="16200000">
            <a:off x="6719463" y="2158444"/>
            <a:ext cx="4212202" cy="375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33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98F34-25A2-E543-A752-0DA3A7C5E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Añejando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2F964-99C7-DC46-85B9-E11C12570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400" y="1996440"/>
            <a:ext cx="4919753" cy="3777622"/>
          </a:xfrm>
        </p:spPr>
        <p:txBody>
          <a:bodyPr/>
          <a:lstStyle/>
          <a:p>
            <a:r>
              <a:rPr lang="en-US" dirty="0" err="1"/>
              <a:t>Barriles</a:t>
            </a:r>
            <a:r>
              <a:rPr lang="en-US" dirty="0"/>
              <a:t> </a:t>
            </a:r>
            <a:r>
              <a:rPr lang="en-US" dirty="0" err="1"/>
              <a:t>guardados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un </a:t>
            </a:r>
            <a:r>
              <a:rPr lang="en-US" dirty="0" err="1"/>
              <a:t>almacen</a:t>
            </a:r>
            <a:endParaRPr lang="en-US" dirty="0"/>
          </a:p>
          <a:p>
            <a:pPr lvl="1"/>
            <a:r>
              <a:rPr lang="en-US" dirty="0"/>
              <a:t>15-17C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invierno</a:t>
            </a:r>
            <a:r>
              <a:rPr lang="en-US" dirty="0"/>
              <a:t>; 20C max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verano</a:t>
            </a:r>
            <a:endParaRPr lang="en-US" dirty="0"/>
          </a:p>
          <a:p>
            <a:r>
              <a:rPr lang="en-US" dirty="0" err="1"/>
              <a:t>Tipicamente</a:t>
            </a:r>
            <a:r>
              <a:rPr lang="en-US" dirty="0"/>
              <a:t> los </a:t>
            </a:r>
            <a:r>
              <a:rPr lang="en-US" dirty="0" err="1"/>
              <a:t>barriles</a:t>
            </a:r>
            <a:r>
              <a:rPr lang="en-US" dirty="0"/>
              <a:t> </a:t>
            </a:r>
            <a:r>
              <a:rPr lang="en-US" dirty="0" err="1"/>
              <a:t>añejan</a:t>
            </a:r>
            <a:r>
              <a:rPr lang="en-US" dirty="0"/>
              <a:t> de 12 a 24 </a:t>
            </a:r>
            <a:r>
              <a:rPr lang="en-US" dirty="0" err="1"/>
              <a:t>meses</a:t>
            </a:r>
            <a:r>
              <a:rPr lang="en-US" dirty="0"/>
              <a:t> antes de </a:t>
            </a:r>
            <a:r>
              <a:rPr lang="en-US" dirty="0" err="1"/>
              <a:t>hacer</a:t>
            </a:r>
            <a:r>
              <a:rPr lang="en-US" dirty="0"/>
              <a:t> blending.</a:t>
            </a:r>
          </a:p>
          <a:p>
            <a:r>
              <a:rPr lang="en-US" dirty="0" err="1"/>
              <a:t>Mientras</a:t>
            </a:r>
            <a:r>
              <a:rPr lang="en-US" dirty="0"/>
              <a:t> se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añejando</a:t>
            </a:r>
            <a:r>
              <a:rPr lang="en-US" dirty="0"/>
              <a:t> la cerveza, es Buena idea </a:t>
            </a:r>
            <a:r>
              <a:rPr lang="en-US" dirty="0" err="1"/>
              <a:t>tomar</a:t>
            </a:r>
            <a:r>
              <a:rPr lang="en-US" dirty="0"/>
              <a:t> </a:t>
            </a:r>
            <a:r>
              <a:rPr lang="en-US" dirty="0" err="1"/>
              <a:t>muestras</a:t>
            </a:r>
            <a:r>
              <a:rPr lang="en-US" dirty="0"/>
              <a:t> para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conociendo</a:t>
            </a:r>
            <a:r>
              <a:rPr lang="en-US" dirty="0"/>
              <a:t> los </a:t>
            </a:r>
            <a:r>
              <a:rPr lang="en-US" dirty="0" err="1"/>
              <a:t>caracteres</a:t>
            </a:r>
            <a:r>
              <a:rPr lang="en-US" dirty="0"/>
              <a:t> que van </a:t>
            </a:r>
            <a:r>
              <a:rPr lang="en-US" dirty="0" err="1"/>
              <a:t>tomando</a:t>
            </a:r>
            <a:r>
              <a:rPr lang="en-US" dirty="0"/>
              <a:t>.</a:t>
            </a:r>
          </a:p>
        </p:txBody>
      </p:sp>
      <p:pic>
        <p:nvPicPr>
          <p:cNvPr id="2050" name="Picture 2" descr="Image result for barrel tasting nail">
            <a:extLst>
              <a:ext uri="{FF2B5EF4-FFF2-40B4-BE49-F238E27FC236}">
                <a16:creationId xmlns:a16="http://schemas.microsoft.com/office/drawing/2014/main" id="{C4B571AF-2A67-4EB6-A9A8-6804CA394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750" y="1642685"/>
            <a:ext cx="4227763" cy="422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743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Microorganismos de Fermentación Mixta</a:t>
            </a:r>
            <a:endParaRPr lang="en-US" dirty="0"/>
          </a:p>
        </p:txBody>
      </p:sp>
      <p:pic>
        <p:nvPicPr>
          <p:cNvPr id="35842" name="Picture 2" descr="Image result for brettanomyces microscope mixed fermentation"/>
          <p:cNvPicPr>
            <a:picLocks noChangeAspect="1" noChangeArrowheads="1"/>
          </p:cNvPicPr>
          <p:nvPr/>
        </p:nvPicPr>
        <p:blipFill>
          <a:blip r:embed="rId3"/>
          <a:srcRect l="16884" t="5590" r="15803" b="4756"/>
          <a:stretch>
            <a:fillRect/>
          </a:stretch>
        </p:blipFill>
        <p:spPr bwMode="auto">
          <a:xfrm>
            <a:off x="851879" y="2070058"/>
            <a:ext cx="4274289" cy="381099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463605" y="1678709"/>
            <a:ext cx="4763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Dos </a:t>
            </a:r>
            <a:r>
              <a:rPr lang="en-US" sz="3600" dirty="0" err="1"/>
              <a:t>familias</a:t>
            </a:r>
            <a:r>
              <a:rPr lang="en-US" sz="3600" dirty="0"/>
              <a:t> </a:t>
            </a:r>
            <a:r>
              <a:rPr lang="en-US" sz="3600" dirty="0" err="1"/>
              <a:t>principales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5463604" y="3128274"/>
            <a:ext cx="5308027" cy="187743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en-US" sz="3200" b="1" dirty="0" err="1"/>
              <a:t>Levadura</a:t>
            </a:r>
            <a:endParaRPr lang="en-US" sz="3200" b="1" dirty="0"/>
          </a:p>
          <a:p>
            <a:pPr algn="ctr"/>
            <a:r>
              <a:rPr lang="en-US" sz="2800" i="1" dirty="0"/>
              <a:t>Saccharomyces</a:t>
            </a:r>
          </a:p>
          <a:p>
            <a:pPr algn="ctr"/>
            <a:r>
              <a:rPr lang="en-US" sz="2800" i="1" dirty="0"/>
              <a:t>Brettanomyces</a:t>
            </a:r>
          </a:p>
          <a:p>
            <a:pPr algn="ctr"/>
            <a:endParaRPr lang="en-US" sz="2800" dirty="0"/>
          </a:p>
          <a:p>
            <a:pPr algn="ctr"/>
            <a:r>
              <a:rPr lang="en-US" sz="3200" b="1" dirty="0" err="1"/>
              <a:t>Bacterias</a:t>
            </a:r>
            <a:endParaRPr lang="en-US" sz="3200" b="1" dirty="0"/>
          </a:p>
          <a:p>
            <a:pPr algn="ctr"/>
            <a:r>
              <a:rPr lang="en-US" sz="2800" i="1" dirty="0"/>
              <a:t>Lactobacillus</a:t>
            </a:r>
          </a:p>
          <a:p>
            <a:pPr algn="ctr"/>
            <a:r>
              <a:rPr lang="en-US" sz="2800" i="1" dirty="0"/>
              <a:t>Pediococcus</a:t>
            </a:r>
          </a:p>
          <a:p>
            <a:pPr algn="ctr"/>
            <a:r>
              <a:rPr lang="en-US" sz="2800" i="1" dirty="0"/>
              <a:t>Acetobacter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948" y="699733"/>
            <a:ext cx="10058400" cy="1028483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/>
              <a:t>Adiciones</a:t>
            </a:r>
            <a:r>
              <a:rPr lang="en-US" b="1" dirty="0"/>
              <a:t> de </a:t>
            </a:r>
            <a:r>
              <a:rPr lang="en-US" b="1" dirty="0" err="1"/>
              <a:t>fruta</a:t>
            </a:r>
            <a:endParaRPr lang="en-US" dirty="0"/>
          </a:p>
        </p:txBody>
      </p:sp>
      <p:pic>
        <p:nvPicPr>
          <p:cNvPr id="3" name="Picture 2" descr="Image result for fruit aditions beer">
            <a:extLst>
              <a:ext uri="{FF2B5EF4-FFF2-40B4-BE49-F238E27FC236}">
                <a16:creationId xmlns:a16="http://schemas.microsoft.com/office/drawing/2014/main" id="{90AAC983-ED19-4437-BBCC-EBE8DF796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788" y="2271005"/>
            <a:ext cx="3186025" cy="216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fruit aditions beer">
            <a:extLst>
              <a:ext uri="{FF2B5EF4-FFF2-40B4-BE49-F238E27FC236}">
                <a16:creationId xmlns:a16="http://schemas.microsoft.com/office/drawing/2014/main" id="{79546D17-2394-4199-9367-D8B84BFF1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69" y="4751904"/>
            <a:ext cx="7443216" cy="17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stone fruits">
            <a:extLst>
              <a:ext uri="{FF2B5EF4-FFF2-40B4-BE49-F238E27FC236}">
                <a16:creationId xmlns:a16="http://schemas.microsoft.com/office/drawing/2014/main" id="{CDE63C73-3C5F-4A86-9EB8-9B03245AE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148" y="2271005"/>
            <a:ext cx="3525735" cy="216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2841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C82CE-69A5-E045-AD34-AF297B868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Adiciones</a:t>
            </a:r>
            <a:r>
              <a:rPr lang="en-US" b="1" dirty="0"/>
              <a:t> de </a:t>
            </a:r>
            <a:r>
              <a:rPr lang="en-US" b="1" dirty="0" err="1"/>
              <a:t>fruta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3B843-FCC7-CE4F-8396-18A6B409B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915" y="1879824"/>
            <a:ext cx="5927771" cy="3777622"/>
          </a:xfrm>
        </p:spPr>
        <p:txBody>
          <a:bodyPr>
            <a:normAutofit/>
          </a:bodyPr>
          <a:lstStyle/>
          <a:p>
            <a:r>
              <a:rPr lang="en-US" dirty="0"/>
              <a:t>Wild ales son una base perfecta para la </a:t>
            </a:r>
            <a:r>
              <a:rPr lang="en-US" dirty="0" err="1"/>
              <a:t>fruta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Acides</a:t>
            </a:r>
            <a:r>
              <a:rPr lang="en-US" dirty="0"/>
              <a:t> y </a:t>
            </a:r>
            <a:r>
              <a:rPr lang="en-US" dirty="0" err="1"/>
              <a:t>complejidad</a:t>
            </a:r>
            <a:r>
              <a:rPr lang="en-US" dirty="0"/>
              <a:t> </a:t>
            </a:r>
            <a:r>
              <a:rPr lang="en-US" dirty="0" err="1"/>
              <a:t>aumentan</a:t>
            </a:r>
            <a:r>
              <a:rPr lang="en-US" dirty="0"/>
              <a:t> con </a:t>
            </a:r>
            <a:r>
              <a:rPr lang="en-US" dirty="0" err="1"/>
              <a:t>adiciones</a:t>
            </a:r>
            <a:r>
              <a:rPr lang="en-US" dirty="0"/>
              <a:t> de </a:t>
            </a:r>
            <a:r>
              <a:rPr lang="en-US" dirty="0" err="1"/>
              <a:t>fruta</a:t>
            </a:r>
            <a:r>
              <a:rPr lang="en-US" dirty="0"/>
              <a:t>.</a:t>
            </a:r>
          </a:p>
          <a:p>
            <a:r>
              <a:rPr lang="en-US" b="1" dirty="0"/>
              <a:t>NUNCA USAR FRUTA PARA CUBRIR OFF FLAVORS</a:t>
            </a:r>
          </a:p>
          <a:p>
            <a:r>
              <a:rPr lang="en-US" dirty="0"/>
              <a:t>Una Buena </a:t>
            </a:r>
            <a:r>
              <a:rPr lang="en-US" dirty="0" err="1"/>
              <a:t>practica</a:t>
            </a:r>
            <a:r>
              <a:rPr lang="en-US" dirty="0"/>
              <a:t> es </a:t>
            </a:r>
            <a:r>
              <a:rPr lang="en-US" dirty="0" err="1"/>
              <a:t>hacer</a:t>
            </a:r>
            <a:r>
              <a:rPr lang="en-US" dirty="0"/>
              <a:t> una infusion de </a:t>
            </a:r>
            <a:r>
              <a:rPr lang="en-US" dirty="0" err="1"/>
              <a:t>fruta</a:t>
            </a:r>
            <a:endParaRPr lang="en-US" dirty="0"/>
          </a:p>
          <a:p>
            <a:pPr lvl="1"/>
            <a:r>
              <a:rPr lang="en-US" dirty="0"/>
              <a:t>1 kilo de </a:t>
            </a:r>
            <a:r>
              <a:rPr lang="en-US" dirty="0" err="1"/>
              <a:t>fruta</a:t>
            </a:r>
            <a:r>
              <a:rPr lang="en-US" dirty="0"/>
              <a:t> por 1 litro de cerveza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170" name="Picture 2" descr="No photo description available.">
            <a:extLst>
              <a:ext uri="{FF2B5EF4-FFF2-40B4-BE49-F238E27FC236}">
                <a16:creationId xmlns:a16="http://schemas.microsoft.com/office/drawing/2014/main" id="{A81DD66B-1839-45E0-B97A-37929A1D5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584" y="1596935"/>
            <a:ext cx="325755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2851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2BE0D-3E68-304B-A5E8-A4571880E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Procesando</a:t>
            </a:r>
            <a:r>
              <a:rPr lang="en-US" dirty="0"/>
              <a:t> la </a:t>
            </a:r>
            <a:r>
              <a:rPr lang="en-US" dirty="0" err="1"/>
              <a:t>fruta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C9053-3E5F-DD41-86E6-A1E97DE0B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1" y="1680677"/>
            <a:ext cx="7004971" cy="4376336"/>
          </a:xfrm>
        </p:spPr>
        <p:txBody>
          <a:bodyPr>
            <a:normAutofit lnSpcReduction="10000"/>
          </a:bodyPr>
          <a:lstStyle/>
          <a:p>
            <a:pPr lvl="1">
              <a:lnSpc>
                <a:spcPct val="150000"/>
              </a:lnSpc>
            </a:pPr>
            <a:r>
              <a:rPr lang="en-US" sz="3200" dirty="0"/>
              <a:t>Durazno, </a:t>
            </a:r>
            <a:r>
              <a:rPr lang="en-US" sz="3200" dirty="0" err="1"/>
              <a:t>Nectarina</a:t>
            </a:r>
            <a:r>
              <a:rPr lang="en-US" sz="3200" dirty="0"/>
              <a:t>, </a:t>
            </a:r>
            <a:r>
              <a:rPr lang="en-US" sz="3200" dirty="0" err="1"/>
              <a:t>Ciruela</a:t>
            </a:r>
            <a:endParaRPr lang="en-US" sz="3200" dirty="0"/>
          </a:p>
          <a:p>
            <a:pPr lvl="2">
              <a:lnSpc>
                <a:spcPct val="150000"/>
              </a:lnSpc>
            </a:pPr>
            <a:r>
              <a:rPr lang="en-US" sz="2400" dirty="0" err="1"/>
              <a:t>Dejalos</a:t>
            </a:r>
            <a:r>
              <a:rPr lang="en-US" sz="2400" dirty="0"/>
              <a:t> </a:t>
            </a:r>
            <a:r>
              <a:rPr lang="en-US" sz="2400" dirty="0" err="1"/>
              <a:t>madurar</a:t>
            </a:r>
            <a:r>
              <a:rPr lang="en-US" sz="2400" dirty="0"/>
              <a:t> hasta que </a:t>
            </a:r>
            <a:r>
              <a:rPr lang="en-US" sz="2400" dirty="0" err="1"/>
              <a:t>esten</a:t>
            </a:r>
            <a:r>
              <a:rPr lang="en-US" sz="2400" dirty="0"/>
              <a:t> </a:t>
            </a:r>
            <a:r>
              <a:rPr lang="en-US" sz="2400" dirty="0" err="1"/>
              <a:t>suaves</a:t>
            </a:r>
            <a:endParaRPr lang="en-US" sz="2400" dirty="0"/>
          </a:p>
          <a:p>
            <a:pPr lvl="2">
              <a:lnSpc>
                <a:spcPct val="150000"/>
              </a:lnSpc>
            </a:pPr>
            <a:r>
              <a:rPr lang="en-US" sz="2400" dirty="0" err="1"/>
              <a:t>Quitar</a:t>
            </a:r>
            <a:r>
              <a:rPr lang="en-US" sz="2400" dirty="0"/>
              <a:t> </a:t>
            </a:r>
            <a:r>
              <a:rPr lang="en-US" sz="2400" dirty="0" err="1"/>
              <a:t>semilla</a:t>
            </a:r>
            <a:endParaRPr lang="en-US" sz="2400" dirty="0"/>
          </a:p>
          <a:p>
            <a:pPr lvl="3">
              <a:lnSpc>
                <a:spcPct val="150000"/>
              </a:lnSpc>
            </a:pPr>
            <a:r>
              <a:rPr lang="en-US" sz="2400" dirty="0" err="1"/>
              <a:t>Usar</a:t>
            </a:r>
            <a:r>
              <a:rPr lang="en-US" sz="2400" dirty="0"/>
              <a:t> </a:t>
            </a:r>
            <a:r>
              <a:rPr lang="en-US" sz="2400" dirty="0" err="1"/>
              <a:t>frutas</a:t>
            </a:r>
            <a:r>
              <a:rPr lang="en-US" sz="2400" dirty="0"/>
              <a:t> sin </a:t>
            </a:r>
            <a:r>
              <a:rPr lang="en-US" sz="2400" dirty="0" err="1"/>
              <a:t>semilla</a:t>
            </a:r>
            <a:r>
              <a:rPr lang="en-US" sz="2400" dirty="0"/>
              <a:t> </a:t>
            </a:r>
            <a:r>
              <a:rPr lang="en-US" sz="2400" dirty="0" err="1"/>
              <a:t>hace</a:t>
            </a:r>
            <a:r>
              <a:rPr lang="en-US" sz="2400" dirty="0"/>
              <a:t> mas </a:t>
            </a:r>
            <a:r>
              <a:rPr lang="en-US" sz="2400" dirty="0" err="1"/>
              <a:t>facil</a:t>
            </a:r>
            <a:r>
              <a:rPr lang="en-US" sz="2400" dirty="0"/>
              <a:t> el </a:t>
            </a:r>
            <a:r>
              <a:rPr lang="en-US" sz="2400" dirty="0" err="1"/>
              <a:t>proceso</a:t>
            </a:r>
            <a:endParaRPr lang="en-US" sz="2400" dirty="0"/>
          </a:p>
          <a:p>
            <a:pPr lvl="2">
              <a:lnSpc>
                <a:spcPct val="150000"/>
              </a:lnSpc>
            </a:pPr>
            <a:r>
              <a:rPr lang="en-US" sz="2400" dirty="0" err="1"/>
              <a:t>Presionar</a:t>
            </a:r>
            <a:r>
              <a:rPr lang="en-US" sz="2400" dirty="0"/>
              <a:t> la </a:t>
            </a:r>
            <a:r>
              <a:rPr lang="en-US" sz="2400" dirty="0" err="1"/>
              <a:t>fruta</a:t>
            </a:r>
            <a:r>
              <a:rPr lang="en-US" sz="2400" dirty="0"/>
              <a:t> con las manos para romper </a:t>
            </a:r>
            <a:r>
              <a:rPr lang="en-US" sz="2400" dirty="0" err="1"/>
              <a:t>paredes</a:t>
            </a:r>
            <a:r>
              <a:rPr lang="en-US" sz="2400" dirty="0"/>
              <a:t> </a:t>
            </a:r>
            <a:r>
              <a:rPr lang="en-US" sz="2400" dirty="0" err="1"/>
              <a:t>celulosas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579ED-2E91-5A40-8BA5-D999B09BA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688" y="800987"/>
            <a:ext cx="1952360" cy="2603147"/>
          </a:xfrm>
          <a:prstGeom prst="rect">
            <a:avLst/>
          </a:prstGeom>
        </p:spPr>
      </p:pic>
      <p:pic>
        <p:nvPicPr>
          <p:cNvPr id="2050" name="Picture 2" descr="Image result for ciruelas">
            <a:extLst>
              <a:ext uri="{FF2B5EF4-FFF2-40B4-BE49-F238E27FC236}">
                <a16:creationId xmlns:a16="http://schemas.microsoft.com/office/drawing/2014/main" id="{26FD2169-1E17-48B5-BB41-B19B267AC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647" y="4723830"/>
            <a:ext cx="2381963" cy="158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loquats">
            <a:extLst>
              <a:ext uri="{FF2B5EF4-FFF2-40B4-BE49-F238E27FC236}">
                <a16:creationId xmlns:a16="http://schemas.microsoft.com/office/drawing/2014/main" id="{7C16974D-7898-430F-8301-93E43C3BE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048" y="4164425"/>
            <a:ext cx="2148621" cy="214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Stone fruits">
            <a:extLst>
              <a:ext uri="{FF2B5EF4-FFF2-40B4-BE49-F238E27FC236}">
                <a16:creationId xmlns:a16="http://schemas.microsoft.com/office/drawing/2014/main" id="{50E1D811-D4A4-4904-A6E8-D9504DC08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753" y="2102560"/>
            <a:ext cx="2248515" cy="180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9977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2BE0D-3E68-304B-A5E8-A4571880E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Procesando</a:t>
            </a:r>
            <a:r>
              <a:rPr lang="en-US" dirty="0"/>
              <a:t> la </a:t>
            </a:r>
            <a:r>
              <a:rPr lang="en-US" dirty="0" err="1"/>
              <a:t>fruta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C9053-3E5F-DD41-86E6-A1E97DE0B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9267" y="1930400"/>
            <a:ext cx="5330952" cy="3543100"/>
          </a:xfrm>
        </p:spPr>
        <p:txBody>
          <a:bodyPr>
            <a:normAutofit fontScale="85000" lnSpcReduction="20000"/>
          </a:bodyPr>
          <a:lstStyle/>
          <a:p>
            <a:pPr lvl="1">
              <a:lnSpc>
                <a:spcPct val="150000"/>
              </a:lnSpc>
            </a:pPr>
            <a:r>
              <a:rPr lang="en-US" sz="3200" dirty="0" err="1"/>
              <a:t>Uvas</a:t>
            </a:r>
            <a:endParaRPr lang="en-US" sz="3200" dirty="0"/>
          </a:p>
          <a:p>
            <a:pPr lvl="2">
              <a:lnSpc>
                <a:spcPct val="150000"/>
              </a:lnSpc>
            </a:pPr>
            <a:r>
              <a:rPr lang="en-US" sz="2400" dirty="0" err="1"/>
              <a:t>Quitar</a:t>
            </a:r>
            <a:r>
              <a:rPr lang="en-US" sz="2400" dirty="0"/>
              <a:t> </a:t>
            </a:r>
            <a:r>
              <a:rPr lang="en-US" sz="2400" dirty="0" err="1"/>
              <a:t>ramas</a:t>
            </a:r>
            <a:endParaRPr lang="en-US" sz="2400" dirty="0"/>
          </a:p>
          <a:p>
            <a:pPr lvl="2">
              <a:lnSpc>
                <a:spcPct val="150000"/>
              </a:lnSpc>
            </a:pPr>
            <a:r>
              <a:rPr lang="en-US" sz="2400" dirty="0"/>
              <a:t>No </a:t>
            </a:r>
            <a:r>
              <a:rPr lang="en-US" sz="2400" dirty="0" err="1"/>
              <a:t>aplastarla</a:t>
            </a:r>
            <a:endParaRPr lang="en-US" sz="2400" dirty="0"/>
          </a:p>
          <a:p>
            <a:pPr lvl="3">
              <a:lnSpc>
                <a:spcPct val="150000"/>
              </a:lnSpc>
            </a:pPr>
            <a:r>
              <a:rPr lang="en-US" sz="2400" dirty="0"/>
              <a:t>Revolver las </a:t>
            </a:r>
            <a:r>
              <a:rPr lang="en-US" sz="2400" dirty="0" err="1"/>
              <a:t>uvas</a:t>
            </a:r>
            <a:r>
              <a:rPr lang="en-US" sz="2400" dirty="0"/>
              <a:t> sin </a:t>
            </a:r>
            <a:r>
              <a:rPr lang="en-US" sz="2400" dirty="0" err="1"/>
              <a:t>aplastarlas</a:t>
            </a:r>
            <a:r>
              <a:rPr lang="en-US" sz="2400" dirty="0"/>
              <a:t> para </a:t>
            </a:r>
            <a:r>
              <a:rPr lang="en-US" sz="2400" dirty="0" err="1"/>
              <a:t>obtener</a:t>
            </a:r>
            <a:r>
              <a:rPr lang="en-US" sz="2400" dirty="0"/>
              <a:t> </a:t>
            </a:r>
            <a:r>
              <a:rPr lang="en-US" sz="2400" dirty="0" err="1"/>
              <a:t>mejores</a:t>
            </a:r>
            <a:r>
              <a:rPr lang="en-US" sz="2400" dirty="0"/>
              <a:t> </a:t>
            </a:r>
            <a:r>
              <a:rPr lang="en-US" sz="2400" dirty="0" err="1"/>
              <a:t>resultados</a:t>
            </a:r>
            <a:r>
              <a:rPr lang="en-US" sz="2400" dirty="0"/>
              <a:t> (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fermentador</a:t>
            </a:r>
            <a:r>
              <a:rPr lang="en-US" sz="2400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04CCD0-F3AA-094C-984D-7CD2D5D9C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67" y="201734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417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2BE0D-3E68-304B-A5E8-A4571880E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Procesando</a:t>
            </a:r>
            <a:r>
              <a:rPr lang="en-US" dirty="0"/>
              <a:t> la </a:t>
            </a:r>
            <a:r>
              <a:rPr lang="en-US" dirty="0" err="1"/>
              <a:t>fruta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C9053-3E5F-DD41-86E6-A1E97DE0B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058559"/>
            <a:ext cx="4813074" cy="3455125"/>
          </a:xfrm>
        </p:spPr>
        <p:txBody>
          <a:bodyPr>
            <a:normAutofit lnSpcReduction="10000"/>
          </a:bodyPr>
          <a:lstStyle/>
          <a:p>
            <a:pPr lvl="1">
              <a:lnSpc>
                <a:spcPct val="150000"/>
              </a:lnSpc>
            </a:pPr>
            <a:r>
              <a:rPr lang="en-US" sz="2800" dirty="0"/>
              <a:t>Berries</a:t>
            </a:r>
          </a:p>
          <a:p>
            <a:pPr lvl="2">
              <a:lnSpc>
                <a:spcPct val="150000"/>
              </a:lnSpc>
            </a:pPr>
            <a:r>
              <a:rPr lang="en-US" sz="2000" dirty="0" err="1"/>
              <a:t>Completas</a:t>
            </a:r>
            <a:endParaRPr lang="en-US" sz="2000" dirty="0"/>
          </a:p>
          <a:p>
            <a:pPr lvl="1">
              <a:lnSpc>
                <a:spcPct val="150000"/>
              </a:lnSpc>
            </a:pPr>
            <a:r>
              <a:rPr lang="en-US" sz="2800" dirty="0"/>
              <a:t>Cherries</a:t>
            </a:r>
          </a:p>
          <a:p>
            <a:pPr lvl="2">
              <a:lnSpc>
                <a:spcPct val="150000"/>
              </a:lnSpc>
            </a:pPr>
            <a:r>
              <a:rPr lang="en-US" sz="2000" dirty="0" err="1"/>
              <a:t>Completas</a:t>
            </a:r>
            <a:r>
              <a:rPr lang="en-US" sz="2000" dirty="0"/>
              <a:t>, sin </a:t>
            </a:r>
            <a:r>
              <a:rPr lang="en-US" sz="2000" dirty="0" err="1"/>
              <a:t>ramas</a:t>
            </a:r>
            <a:endParaRPr lang="en-US" sz="2000" dirty="0"/>
          </a:p>
          <a:p>
            <a:pPr lvl="3">
              <a:lnSpc>
                <a:spcPct val="150000"/>
              </a:lnSpc>
            </a:pPr>
            <a:r>
              <a:rPr lang="en-US" sz="2000" dirty="0"/>
              <a:t>La </a:t>
            </a:r>
            <a:r>
              <a:rPr lang="en-US" sz="2000" dirty="0" err="1"/>
              <a:t>piel</a:t>
            </a:r>
            <a:r>
              <a:rPr lang="en-US" sz="2000" dirty="0"/>
              <a:t> y las </a:t>
            </a:r>
            <a:r>
              <a:rPr lang="en-US" sz="2000" dirty="0" err="1"/>
              <a:t>semillas</a:t>
            </a:r>
            <a:r>
              <a:rPr lang="en-US" sz="2000" dirty="0"/>
              <a:t> </a:t>
            </a:r>
            <a:r>
              <a:rPr lang="en-US" sz="2000" dirty="0" err="1"/>
              <a:t>tienen</a:t>
            </a:r>
            <a:r>
              <a:rPr lang="en-US" sz="2000" dirty="0"/>
              <a:t> </a:t>
            </a:r>
            <a:r>
              <a:rPr lang="en-US" sz="2000" dirty="0" err="1"/>
              <a:t>mucho</a:t>
            </a:r>
            <a:r>
              <a:rPr lang="en-US" sz="2000" dirty="0"/>
              <a:t> </a:t>
            </a:r>
            <a:r>
              <a:rPr lang="en-US" sz="2000" dirty="0" err="1"/>
              <a:t>sabor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2358ED-61BD-DA43-B731-62815DBC0E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82" b="22152"/>
          <a:stretch/>
        </p:blipFill>
        <p:spPr>
          <a:xfrm>
            <a:off x="6096000" y="2058559"/>
            <a:ext cx="4707526" cy="404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247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5CA92-9F33-2142-8607-B8A972C82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Procesando</a:t>
            </a:r>
            <a:r>
              <a:rPr lang="en-US" dirty="0"/>
              <a:t> la </a:t>
            </a:r>
            <a:r>
              <a:rPr lang="en-US" dirty="0" err="1"/>
              <a:t>fruta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E1AD1-F61E-FE4D-BC61-B70224305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50" y="1668816"/>
            <a:ext cx="6539542" cy="4112171"/>
          </a:xfrm>
        </p:spPr>
        <p:txBody>
          <a:bodyPr>
            <a:normAutofit/>
          </a:bodyPr>
          <a:lstStyle/>
          <a:p>
            <a:r>
              <a:rPr lang="en-US" dirty="0"/>
              <a:t>Una </a:t>
            </a:r>
            <a:r>
              <a:rPr lang="en-US" dirty="0" err="1"/>
              <a:t>vez</a:t>
            </a:r>
            <a:r>
              <a:rPr lang="en-US" dirty="0"/>
              <a:t> </a:t>
            </a:r>
            <a:r>
              <a:rPr lang="en-US" dirty="0" err="1"/>
              <a:t>convinada</a:t>
            </a:r>
            <a:r>
              <a:rPr lang="en-US" dirty="0"/>
              <a:t> la cerveza con la </a:t>
            </a:r>
            <a:r>
              <a:rPr lang="en-US" dirty="0" err="1"/>
              <a:t>fruta</a:t>
            </a:r>
            <a:r>
              <a:rPr lang="en-US" dirty="0"/>
              <a:t>, </a:t>
            </a:r>
            <a:r>
              <a:rPr lang="en-US" dirty="0" err="1"/>
              <a:t>ocurrira</a:t>
            </a:r>
            <a:r>
              <a:rPr lang="en-US" dirty="0"/>
              <a:t> una </a:t>
            </a:r>
            <a:r>
              <a:rPr lang="en-US" dirty="0" err="1"/>
              <a:t>refermentacion</a:t>
            </a:r>
            <a:r>
              <a:rPr lang="en-US" dirty="0"/>
              <a:t> que </a:t>
            </a:r>
            <a:r>
              <a:rPr lang="en-US" dirty="0" err="1"/>
              <a:t>durara</a:t>
            </a:r>
            <a:r>
              <a:rPr lang="en-US" dirty="0"/>
              <a:t> de 2 a 5 dias</a:t>
            </a:r>
          </a:p>
          <a:p>
            <a:r>
              <a:rPr lang="en-US" dirty="0"/>
              <a:t>Durante la </a:t>
            </a:r>
            <a:r>
              <a:rPr lang="en-US" dirty="0" err="1"/>
              <a:t>refermentacion</a:t>
            </a:r>
            <a:r>
              <a:rPr lang="en-US" dirty="0"/>
              <a:t>, se </a:t>
            </a:r>
            <a:r>
              <a:rPr lang="en-US" dirty="0" err="1"/>
              <a:t>liberara</a:t>
            </a:r>
            <a:r>
              <a:rPr lang="en-US" dirty="0"/>
              <a:t> CO2 lo </a:t>
            </a:r>
            <a:r>
              <a:rPr lang="en-US" dirty="0" err="1"/>
              <a:t>cual</a:t>
            </a:r>
            <a:r>
              <a:rPr lang="en-US" dirty="0"/>
              <a:t> </a:t>
            </a:r>
            <a:r>
              <a:rPr lang="en-US" dirty="0" err="1"/>
              <a:t>movera</a:t>
            </a:r>
            <a:r>
              <a:rPr lang="en-US" dirty="0"/>
              <a:t> la </a:t>
            </a:r>
            <a:r>
              <a:rPr lang="en-US" dirty="0" err="1"/>
              <a:t>fruta</a:t>
            </a:r>
            <a:r>
              <a:rPr lang="en-US" dirty="0"/>
              <a:t> </a:t>
            </a:r>
            <a:r>
              <a:rPr lang="en-US" dirty="0" err="1"/>
              <a:t>hacia</a:t>
            </a:r>
            <a:r>
              <a:rPr lang="en-US" dirty="0"/>
              <a:t> </a:t>
            </a:r>
            <a:r>
              <a:rPr lang="en-US" dirty="0" err="1"/>
              <a:t>arriba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 </a:t>
            </a:r>
            <a:r>
              <a:rPr lang="en-US" dirty="0" err="1"/>
              <a:t>recomienda</a:t>
            </a:r>
            <a:r>
              <a:rPr lang="en-US" dirty="0"/>
              <a:t> </a:t>
            </a:r>
            <a:r>
              <a:rPr lang="en-US" dirty="0" err="1"/>
              <a:t>presionar</a:t>
            </a:r>
            <a:r>
              <a:rPr lang="en-US" dirty="0"/>
              <a:t> la </a:t>
            </a:r>
            <a:r>
              <a:rPr lang="en-US" dirty="0" err="1"/>
              <a:t>fruta</a:t>
            </a:r>
            <a:r>
              <a:rPr lang="en-US" dirty="0"/>
              <a:t> </a:t>
            </a:r>
            <a:r>
              <a:rPr lang="en-US" dirty="0" err="1"/>
              <a:t>hacia</a:t>
            </a:r>
            <a:r>
              <a:rPr lang="en-US" dirty="0"/>
              <a:t> el </a:t>
            </a:r>
            <a:r>
              <a:rPr lang="en-US" dirty="0" err="1"/>
              <a:t>fondo</a:t>
            </a:r>
            <a:r>
              <a:rPr lang="en-US" dirty="0"/>
              <a:t> con un </a:t>
            </a:r>
            <a:r>
              <a:rPr lang="en-US" dirty="0" err="1"/>
              <a:t>cucharon</a:t>
            </a:r>
            <a:r>
              <a:rPr lang="en-US" dirty="0"/>
              <a:t> </a:t>
            </a:r>
            <a:r>
              <a:rPr lang="en-US" dirty="0" err="1"/>
              <a:t>sanitizado</a:t>
            </a:r>
            <a:r>
              <a:rPr lang="en-US" dirty="0"/>
              <a:t>, </a:t>
            </a:r>
            <a:r>
              <a:rPr lang="en-US" dirty="0" err="1"/>
              <a:t>esto</a:t>
            </a:r>
            <a:r>
              <a:rPr lang="en-US" dirty="0"/>
              <a:t> </a:t>
            </a:r>
            <a:r>
              <a:rPr lang="en-US" dirty="0" err="1"/>
              <a:t>ayuda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mejor</a:t>
            </a:r>
            <a:r>
              <a:rPr lang="en-US" dirty="0"/>
              <a:t> </a:t>
            </a:r>
            <a:r>
              <a:rPr lang="en-US" dirty="0" err="1"/>
              <a:t>extraccion</a:t>
            </a:r>
            <a:r>
              <a:rPr lang="en-US" dirty="0"/>
              <a:t> de </a:t>
            </a:r>
            <a:r>
              <a:rPr lang="en-US" dirty="0" err="1"/>
              <a:t>sabor</a:t>
            </a:r>
            <a:r>
              <a:rPr lang="en-US" dirty="0"/>
              <a:t> y color.</a:t>
            </a:r>
          </a:p>
          <a:p>
            <a:pPr lvl="2"/>
            <a:r>
              <a:rPr lang="en-US" dirty="0"/>
              <a:t>Se </a:t>
            </a:r>
            <a:r>
              <a:rPr lang="en-US" dirty="0" err="1"/>
              <a:t>recomienda</a:t>
            </a:r>
            <a:r>
              <a:rPr lang="en-US" dirty="0"/>
              <a:t> meter la </a:t>
            </a:r>
            <a:r>
              <a:rPr lang="en-US" dirty="0" err="1"/>
              <a:t>fruta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alguna</a:t>
            </a:r>
            <a:r>
              <a:rPr lang="en-US" dirty="0"/>
              <a:t> </a:t>
            </a:r>
            <a:r>
              <a:rPr lang="en-US" dirty="0" err="1"/>
              <a:t>bolsa</a:t>
            </a:r>
            <a:r>
              <a:rPr lang="en-US" dirty="0"/>
              <a:t> sanitaria con peso </a:t>
            </a:r>
            <a:r>
              <a:rPr lang="en-US" dirty="0" err="1"/>
              <a:t>adicional</a:t>
            </a:r>
            <a:r>
              <a:rPr lang="en-US" dirty="0"/>
              <a:t>, </a:t>
            </a:r>
            <a:r>
              <a:rPr lang="en-US" dirty="0" err="1"/>
              <a:t>esto</a:t>
            </a:r>
            <a:r>
              <a:rPr lang="en-US" dirty="0"/>
              <a:t> </a:t>
            </a:r>
            <a:r>
              <a:rPr lang="en-US" dirty="0" err="1"/>
              <a:t>tendra</a:t>
            </a:r>
            <a:r>
              <a:rPr lang="en-US" dirty="0"/>
              <a:t> la </a:t>
            </a:r>
            <a:r>
              <a:rPr lang="en-US" dirty="0" err="1"/>
              <a:t>fruta</a:t>
            </a:r>
            <a:r>
              <a:rPr lang="en-US" dirty="0"/>
              <a:t> al </a:t>
            </a:r>
            <a:r>
              <a:rPr lang="en-US" dirty="0" err="1"/>
              <a:t>fondo</a:t>
            </a:r>
            <a:r>
              <a:rPr lang="en-US" dirty="0"/>
              <a:t> del </a:t>
            </a:r>
            <a:r>
              <a:rPr lang="en-US" dirty="0" err="1"/>
              <a:t>fermentador</a:t>
            </a:r>
            <a:r>
              <a:rPr lang="en-US" dirty="0"/>
              <a:t>. EJ. Bolsa de </a:t>
            </a:r>
            <a:r>
              <a:rPr lang="en-US" dirty="0" err="1"/>
              <a:t>lupulos</a:t>
            </a:r>
            <a:r>
              <a:rPr lang="en-US" dirty="0"/>
              <a:t> con </a:t>
            </a:r>
            <a:r>
              <a:rPr lang="en-US" dirty="0" err="1"/>
              <a:t>canicas</a:t>
            </a:r>
            <a:r>
              <a:rPr lang="en-US" dirty="0"/>
              <a:t> </a:t>
            </a:r>
            <a:r>
              <a:rPr lang="en-US" dirty="0" err="1"/>
              <a:t>sanitizadas</a:t>
            </a:r>
            <a:r>
              <a:rPr lang="en-US" dirty="0"/>
              <a:t>.</a:t>
            </a:r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3074" name="Picture 2" descr="Image result for mashing fruit">
            <a:extLst>
              <a:ext uri="{FF2B5EF4-FFF2-40B4-BE49-F238E27FC236}">
                <a16:creationId xmlns:a16="http://schemas.microsoft.com/office/drawing/2014/main" id="{504799E3-2946-43B2-9AB6-493F97C28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099" y="1499266"/>
            <a:ext cx="3324542" cy="222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mashing fruit">
            <a:extLst>
              <a:ext uri="{FF2B5EF4-FFF2-40B4-BE49-F238E27FC236}">
                <a16:creationId xmlns:a16="http://schemas.microsoft.com/office/drawing/2014/main" id="{DE68F75A-1D45-4875-B19C-C687BA37A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232" y="4282028"/>
            <a:ext cx="3828288" cy="215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2513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3D3BB-8F35-CC47-B7ED-6805D4CE1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Maceracion</a:t>
            </a:r>
            <a:r>
              <a:rPr lang="en-US" dirty="0"/>
              <a:t> de la </a:t>
            </a:r>
            <a:r>
              <a:rPr lang="en-US" dirty="0" err="1"/>
              <a:t>fruta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CAFB0-6425-D348-8F49-91561AF20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034" y="1703832"/>
            <a:ext cx="9985965" cy="4778828"/>
          </a:xfrm>
        </p:spPr>
        <p:txBody>
          <a:bodyPr>
            <a:normAutofit/>
          </a:bodyPr>
          <a:lstStyle/>
          <a:p>
            <a:r>
              <a:rPr lang="en-US" sz="1800" dirty="0"/>
              <a:t>Los </a:t>
            </a:r>
            <a:r>
              <a:rPr lang="en-US" sz="1800" dirty="0" err="1"/>
              <a:t>tiempos</a:t>
            </a:r>
            <a:r>
              <a:rPr lang="en-US" sz="1800" dirty="0"/>
              <a:t> </a:t>
            </a:r>
            <a:r>
              <a:rPr lang="en-US" sz="1800" dirty="0" err="1"/>
              <a:t>varian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diferentes</a:t>
            </a:r>
            <a:r>
              <a:rPr lang="en-US" sz="1800" dirty="0"/>
              <a:t> </a:t>
            </a:r>
            <a:r>
              <a:rPr lang="en-US" sz="1800" dirty="0" err="1"/>
              <a:t>tipos</a:t>
            </a:r>
            <a:r>
              <a:rPr lang="en-US" sz="1800" dirty="0"/>
              <a:t> de </a:t>
            </a:r>
            <a:r>
              <a:rPr lang="en-US" sz="1800" dirty="0" err="1"/>
              <a:t>frutas</a:t>
            </a:r>
            <a:endParaRPr lang="en-US" sz="1800" dirty="0"/>
          </a:p>
          <a:p>
            <a:r>
              <a:rPr lang="en-US" dirty="0"/>
              <a:t>Mas </a:t>
            </a:r>
            <a:r>
              <a:rPr lang="en-US" dirty="0" err="1"/>
              <a:t>tiempo</a:t>
            </a:r>
            <a:r>
              <a:rPr lang="en-US" dirty="0"/>
              <a:t> de </a:t>
            </a:r>
            <a:r>
              <a:rPr lang="en-US" dirty="0" err="1"/>
              <a:t>contacto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beneficiar</a:t>
            </a:r>
            <a:r>
              <a:rPr lang="en-US" dirty="0"/>
              <a:t> el </a:t>
            </a:r>
            <a:r>
              <a:rPr lang="en-US" dirty="0" err="1"/>
              <a:t>estilo</a:t>
            </a:r>
            <a:r>
              <a:rPr lang="en-US" dirty="0"/>
              <a:t>, es decision del </a:t>
            </a:r>
            <a:r>
              <a:rPr lang="en-US" dirty="0" err="1"/>
              <a:t>cervecero</a:t>
            </a:r>
            <a:r>
              <a:rPr lang="en-US" dirty="0"/>
              <a:t> al </a:t>
            </a:r>
            <a:r>
              <a:rPr lang="en-US" dirty="0" err="1"/>
              <a:t>cuanto</a:t>
            </a:r>
            <a:r>
              <a:rPr lang="en-US" dirty="0"/>
              <a:t> </a:t>
            </a:r>
            <a:r>
              <a:rPr lang="en-US" dirty="0" err="1"/>
              <a:t>tiempo</a:t>
            </a:r>
            <a:r>
              <a:rPr lang="en-US" dirty="0"/>
              <a:t> </a:t>
            </a:r>
            <a:r>
              <a:rPr lang="en-US" dirty="0" err="1"/>
              <a:t>retirarlo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base a la </a:t>
            </a:r>
            <a:r>
              <a:rPr lang="en-US" dirty="0" err="1"/>
              <a:t>experimentacion</a:t>
            </a:r>
            <a:r>
              <a:rPr lang="en-US" dirty="0"/>
              <a:t> y lo que </a:t>
            </a:r>
            <a:r>
              <a:rPr lang="en-US" dirty="0" err="1"/>
              <a:t>estemos</a:t>
            </a:r>
            <a:r>
              <a:rPr lang="en-US" dirty="0"/>
              <a:t> </a:t>
            </a:r>
            <a:r>
              <a:rPr lang="en-US" dirty="0" err="1"/>
              <a:t>deseando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La </a:t>
            </a:r>
            <a:r>
              <a:rPr lang="en-US" dirty="0" err="1"/>
              <a:t>piel</a:t>
            </a:r>
            <a:r>
              <a:rPr lang="en-US" dirty="0"/>
              <a:t> de la </a:t>
            </a:r>
            <a:r>
              <a:rPr lang="en-US" dirty="0" err="1"/>
              <a:t>fruta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traer</a:t>
            </a:r>
            <a:r>
              <a:rPr lang="en-US" dirty="0"/>
              <a:t> </a:t>
            </a:r>
            <a:r>
              <a:rPr lang="en-US" dirty="0" err="1"/>
              <a:t>muy</a:t>
            </a:r>
            <a:r>
              <a:rPr lang="en-US" dirty="0"/>
              <a:t> </a:t>
            </a:r>
            <a:r>
              <a:rPr lang="en-US" dirty="0" err="1"/>
              <a:t>buenos</a:t>
            </a:r>
            <a:r>
              <a:rPr lang="en-US" dirty="0"/>
              <a:t> </a:t>
            </a:r>
            <a:r>
              <a:rPr lang="en-US" dirty="0" err="1"/>
              <a:t>sabores</a:t>
            </a:r>
            <a:r>
              <a:rPr lang="en-US" dirty="0"/>
              <a:t>, </a:t>
            </a:r>
            <a:r>
              <a:rPr lang="en-US" dirty="0" err="1"/>
              <a:t>pero</a:t>
            </a:r>
            <a:r>
              <a:rPr lang="en-US" dirty="0"/>
              <a:t> a </a:t>
            </a:r>
            <a:r>
              <a:rPr lang="en-US" dirty="0" err="1"/>
              <a:t>veces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ser </a:t>
            </a:r>
            <a:r>
              <a:rPr lang="en-US" dirty="0" err="1"/>
              <a:t>demaciado</a:t>
            </a:r>
            <a:r>
              <a:rPr lang="en-US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979" y="3429000"/>
            <a:ext cx="2675013" cy="1216439"/>
          </a:xfrm>
          <a:prstGeom prst="rect">
            <a:avLst/>
          </a:prstGeom>
        </p:spPr>
      </p:pic>
      <p:pic>
        <p:nvPicPr>
          <p:cNvPr id="4098" name="Picture 2" descr="Image result for Stone fruits">
            <a:extLst>
              <a:ext uri="{FF2B5EF4-FFF2-40B4-BE49-F238E27FC236}">
                <a16:creationId xmlns:a16="http://schemas.microsoft.com/office/drawing/2014/main" id="{299D10DE-BBE4-4F22-AA3B-56A4E19C8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61" y="3882736"/>
            <a:ext cx="4458091" cy="208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melocoton">
            <a:extLst>
              <a:ext uri="{FF2B5EF4-FFF2-40B4-BE49-F238E27FC236}">
                <a16:creationId xmlns:a16="http://schemas.microsoft.com/office/drawing/2014/main" id="{F90AC2FD-62B5-4BBB-A315-625CAC8A1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907" y="4839953"/>
            <a:ext cx="2956070" cy="193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3425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3D3BB-8F35-CC47-B7ED-6805D4CE1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Tiempo</a:t>
            </a:r>
            <a:r>
              <a:rPr lang="en-US" dirty="0"/>
              <a:t> de </a:t>
            </a:r>
            <a:r>
              <a:rPr lang="en-US" dirty="0" err="1"/>
              <a:t>contacto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CAFB0-6425-D348-8F49-91561AF20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977" y="1778726"/>
            <a:ext cx="5408023" cy="4125685"/>
          </a:xfrm>
        </p:spPr>
        <p:txBody>
          <a:bodyPr>
            <a:normAutofit/>
          </a:bodyPr>
          <a:lstStyle/>
          <a:p>
            <a:pPr lvl="1"/>
            <a:r>
              <a:rPr lang="en-US" sz="2400" dirty="0" err="1"/>
              <a:t>Corto</a:t>
            </a:r>
            <a:r>
              <a:rPr lang="en-US" sz="2400" dirty="0"/>
              <a:t> (2-3 </a:t>
            </a:r>
            <a:r>
              <a:rPr lang="en-US" sz="2400" dirty="0" err="1"/>
              <a:t>semanas</a:t>
            </a:r>
            <a:r>
              <a:rPr lang="en-US" sz="2400" dirty="0"/>
              <a:t>) </a:t>
            </a:r>
          </a:p>
          <a:p>
            <a:pPr lvl="2"/>
            <a:r>
              <a:rPr lang="en-US" sz="1800" dirty="0" err="1"/>
              <a:t>Frambuesa</a:t>
            </a:r>
            <a:r>
              <a:rPr lang="en-US" sz="1800" dirty="0"/>
              <a:t>, </a:t>
            </a:r>
            <a:r>
              <a:rPr lang="en-US" sz="1800" dirty="0" err="1"/>
              <a:t>Moras</a:t>
            </a:r>
            <a:r>
              <a:rPr lang="en-US" sz="1800" dirty="0"/>
              <a:t>, </a:t>
            </a:r>
            <a:r>
              <a:rPr lang="en-US" sz="1800" dirty="0" err="1"/>
              <a:t>Fresas</a:t>
            </a:r>
            <a:r>
              <a:rPr lang="en-US" sz="1800" dirty="0"/>
              <a:t>.</a:t>
            </a:r>
          </a:p>
          <a:p>
            <a:pPr lvl="1"/>
            <a:r>
              <a:rPr lang="en-US" sz="2400" dirty="0" err="1"/>
              <a:t>Intermedio</a:t>
            </a:r>
            <a:r>
              <a:rPr lang="en-US" sz="2400" dirty="0"/>
              <a:t> (4-6 </a:t>
            </a:r>
            <a:r>
              <a:rPr lang="en-US" sz="2400" dirty="0" err="1"/>
              <a:t>semanas</a:t>
            </a:r>
            <a:r>
              <a:rPr lang="en-US" sz="2400" dirty="0"/>
              <a:t>)</a:t>
            </a:r>
          </a:p>
          <a:p>
            <a:pPr lvl="2"/>
            <a:r>
              <a:rPr lang="en-US" sz="1800" dirty="0" err="1"/>
              <a:t>Duraznos</a:t>
            </a:r>
            <a:r>
              <a:rPr lang="en-US" sz="1800" dirty="0"/>
              <a:t> </a:t>
            </a:r>
          </a:p>
          <a:p>
            <a:pPr lvl="2"/>
            <a:r>
              <a:rPr lang="en-US" sz="1800" dirty="0" err="1"/>
              <a:t>Nectarinas</a:t>
            </a:r>
            <a:r>
              <a:rPr lang="en-US" sz="1800" dirty="0"/>
              <a:t>, </a:t>
            </a:r>
            <a:r>
              <a:rPr lang="en-US" sz="1800" dirty="0" err="1"/>
              <a:t>Melocoton</a:t>
            </a:r>
            <a:r>
              <a:rPr lang="en-US" sz="1800" dirty="0"/>
              <a:t>, etc.</a:t>
            </a:r>
          </a:p>
          <a:p>
            <a:pPr lvl="2"/>
            <a:r>
              <a:rPr lang="en-US" sz="1800" dirty="0" err="1"/>
              <a:t>Uvas</a:t>
            </a:r>
            <a:endParaRPr lang="en-US" sz="1800" dirty="0"/>
          </a:p>
          <a:p>
            <a:pPr lvl="3"/>
            <a:r>
              <a:rPr lang="en-US" sz="1800" dirty="0" err="1"/>
              <a:t>Variedades</a:t>
            </a:r>
            <a:r>
              <a:rPr lang="en-US" sz="1800" dirty="0"/>
              <a:t> </a:t>
            </a:r>
            <a:r>
              <a:rPr lang="en-US" sz="1800" dirty="0" err="1"/>
              <a:t>rojas</a:t>
            </a:r>
            <a:endParaRPr lang="en-US" sz="1800" dirty="0"/>
          </a:p>
          <a:p>
            <a:pPr lvl="1"/>
            <a:r>
              <a:rPr lang="en-US" sz="2400" dirty="0"/>
              <a:t>Largo (3-12 </a:t>
            </a:r>
            <a:r>
              <a:rPr lang="en-US" sz="2400" dirty="0" err="1"/>
              <a:t>meses</a:t>
            </a:r>
            <a:r>
              <a:rPr lang="en-US" sz="2400" dirty="0"/>
              <a:t>)</a:t>
            </a:r>
          </a:p>
          <a:p>
            <a:pPr lvl="2"/>
            <a:r>
              <a:rPr lang="en-US" sz="1800" dirty="0"/>
              <a:t>Cerezas 1 </a:t>
            </a:r>
            <a:r>
              <a:rPr lang="en-US" sz="1800" dirty="0" err="1"/>
              <a:t>año</a:t>
            </a:r>
            <a:r>
              <a:rPr lang="en-US" sz="1800" dirty="0"/>
              <a:t>! </a:t>
            </a:r>
          </a:p>
        </p:txBody>
      </p:sp>
      <p:pic>
        <p:nvPicPr>
          <p:cNvPr id="4" name="Content Placeholder 10">
            <a:extLst>
              <a:ext uri="{FF2B5EF4-FFF2-40B4-BE49-F238E27FC236}">
                <a16:creationId xmlns:a16="http://schemas.microsoft.com/office/drawing/2014/main" id="{1033EB7D-94F5-C64B-A0CD-09DDD4830B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97" b="-18997"/>
          <a:stretch/>
        </p:blipFill>
        <p:spPr>
          <a:xfrm>
            <a:off x="5457662" y="1778726"/>
            <a:ext cx="3960658" cy="495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018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825137" y="2092234"/>
            <a:ext cx="3200400" cy="3379124"/>
          </a:xfrm>
        </p:spPr>
        <p:txBody>
          <a:bodyPr>
            <a:normAutofit fontScale="92500"/>
          </a:bodyPr>
          <a:lstStyle/>
          <a:p>
            <a:pPr algn="ctr"/>
            <a:r>
              <a:rPr lang="en-US" sz="2400" dirty="0"/>
              <a:t>Una </a:t>
            </a:r>
            <a:r>
              <a:rPr lang="en-US" sz="2400" dirty="0" err="1"/>
              <a:t>vez</a:t>
            </a:r>
            <a:r>
              <a:rPr lang="en-US" sz="2400" dirty="0"/>
              <a:t> </a:t>
            </a:r>
            <a:r>
              <a:rPr lang="en-US" sz="2400" dirty="0" err="1"/>
              <a:t>terminada</a:t>
            </a:r>
            <a:r>
              <a:rPr lang="en-US" sz="2400" dirty="0"/>
              <a:t> la </a:t>
            </a:r>
            <a:r>
              <a:rPr lang="en-US" sz="2400" dirty="0" err="1"/>
              <a:t>maceracion</a:t>
            </a:r>
            <a:r>
              <a:rPr lang="en-US" sz="2400" dirty="0"/>
              <a:t> de la </a:t>
            </a:r>
            <a:r>
              <a:rPr lang="en-US" sz="2400" dirty="0" err="1"/>
              <a:t>fruta</a:t>
            </a:r>
            <a:r>
              <a:rPr lang="en-US" sz="2400" dirty="0"/>
              <a:t>, </a:t>
            </a:r>
            <a:r>
              <a:rPr lang="en-US" sz="2400" dirty="0" err="1"/>
              <a:t>separarla</a:t>
            </a:r>
            <a:r>
              <a:rPr lang="en-US" sz="2400" dirty="0"/>
              <a:t> del </a:t>
            </a:r>
            <a:r>
              <a:rPr lang="en-US" sz="2400" dirty="0" err="1"/>
              <a:t>liquido</a:t>
            </a:r>
            <a:r>
              <a:rPr lang="en-US" sz="2400" dirty="0"/>
              <a:t>.</a:t>
            </a:r>
          </a:p>
          <a:p>
            <a:pPr algn="ctr"/>
            <a:r>
              <a:rPr lang="en-US" sz="2400" dirty="0" err="1"/>
              <a:t>Quitar</a:t>
            </a:r>
            <a:r>
              <a:rPr lang="en-US" sz="2400" dirty="0"/>
              <a:t> los </a:t>
            </a:r>
            <a:r>
              <a:rPr lang="en-US" sz="2400" dirty="0" err="1"/>
              <a:t>residuos</a:t>
            </a:r>
            <a:r>
              <a:rPr lang="en-US" sz="2400" dirty="0"/>
              <a:t> de </a:t>
            </a:r>
            <a:r>
              <a:rPr lang="en-US" sz="2400" dirty="0" err="1"/>
              <a:t>fruta</a:t>
            </a:r>
            <a:r>
              <a:rPr lang="en-US" sz="2400" dirty="0"/>
              <a:t> con un </a:t>
            </a:r>
            <a:r>
              <a:rPr lang="en-US" sz="2400" dirty="0" err="1"/>
              <a:t>filtro</a:t>
            </a:r>
            <a:r>
              <a:rPr lang="en-US" sz="2400" dirty="0"/>
              <a:t> de 100 </a:t>
            </a:r>
            <a:r>
              <a:rPr lang="en-US" sz="2400" dirty="0" err="1"/>
              <a:t>micrones</a:t>
            </a:r>
            <a:r>
              <a:rPr lang="en-US" sz="2400" dirty="0"/>
              <a:t> para </a:t>
            </a:r>
            <a:r>
              <a:rPr lang="en-US" sz="2400" dirty="0" err="1"/>
              <a:t>evitar</a:t>
            </a:r>
            <a:r>
              <a:rPr lang="en-US" sz="2400" dirty="0"/>
              <a:t> </a:t>
            </a:r>
            <a:r>
              <a:rPr lang="en-US" sz="2400" dirty="0" err="1"/>
              <a:t>particulas</a:t>
            </a:r>
            <a:r>
              <a:rPr lang="en-US" sz="2400" dirty="0"/>
              <a:t> de </a:t>
            </a:r>
            <a:r>
              <a:rPr lang="en-US" sz="2400" dirty="0" err="1"/>
              <a:t>fruta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barril</a:t>
            </a:r>
            <a:r>
              <a:rPr lang="en-US" sz="2400" dirty="0"/>
              <a:t> o </a:t>
            </a:r>
            <a:r>
              <a:rPr lang="en-US" sz="2400" dirty="0" err="1"/>
              <a:t>botella</a:t>
            </a:r>
            <a:endParaRPr lang="en-US" sz="2400" dirty="0"/>
          </a:p>
          <a:p>
            <a:pPr lvl="3"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1C6AD7-9477-E141-9612-0AE9B2E692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8" r="10958"/>
          <a:stretch/>
        </p:blipFill>
        <p:spPr>
          <a:xfrm rot="5400000">
            <a:off x="5064848" y="2057014"/>
            <a:ext cx="4128100" cy="36633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37FE741-6E7A-4EE4-B569-0FEFA04DF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878" y="15240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/>
              <a:t>Macerado</a:t>
            </a:r>
            <a:r>
              <a:rPr lang="en-US" sz="3600" dirty="0"/>
              <a:t> de la </a:t>
            </a:r>
            <a:r>
              <a:rPr lang="en-US" sz="3600" dirty="0" err="1"/>
              <a:t>fruta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332208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4D5BE-0796-1A42-8C50-C1A5DA994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Evaluacion</a:t>
            </a:r>
            <a:r>
              <a:rPr lang="en-US" dirty="0"/>
              <a:t> sensorial de la </a:t>
            </a:r>
            <a:r>
              <a:rPr lang="en-US" dirty="0" err="1"/>
              <a:t>fruta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9DA40-A11F-714D-8424-9ACD9B253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99052"/>
            <a:ext cx="5695406" cy="36924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err="1"/>
              <a:t>Despues</a:t>
            </a:r>
            <a:r>
              <a:rPr lang="en-US" dirty="0"/>
              <a:t> de </a:t>
            </a:r>
            <a:r>
              <a:rPr lang="en-US" dirty="0" err="1"/>
              <a:t>precionar</a:t>
            </a:r>
            <a:r>
              <a:rPr lang="en-US" dirty="0"/>
              <a:t> la </a:t>
            </a:r>
            <a:r>
              <a:rPr lang="en-US" dirty="0" err="1"/>
              <a:t>fruta</a:t>
            </a:r>
            <a:r>
              <a:rPr lang="en-US" dirty="0"/>
              <a:t>, el </a:t>
            </a:r>
            <a:r>
              <a:rPr lang="en-US" dirty="0" err="1"/>
              <a:t>liquido</a:t>
            </a:r>
            <a:r>
              <a:rPr lang="en-US" dirty="0"/>
              <a:t>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hiper</a:t>
            </a:r>
            <a:r>
              <a:rPr lang="en-US" dirty="0"/>
              <a:t> </a:t>
            </a:r>
            <a:r>
              <a:rPr lang="en-US" dirty="0" err="1"/>
              <a:t>concentrado</a:t>
            </a:r>
            <a:r>
              <a:rPr lang="en-US" dirty="0"/>
              <a:t>! 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Evaluar</a:t>
            </a:r>
            <a:r>
              <a:rPr lang="en-US" dirty="0"/>
              <a:t> que los </a:t>
            </a:r>
            <a:r>
              <a:rPr lang="en-US" dirty="0" err="1"/>
              <a:t>sabores</a:t>
            </a:r>
            <a:r>
              <a:rPr lang="en-US" dirty="0"/>
              <a:t> </a:t>
            </a:r>
            <a:r>
              <a:rPr lang="en-US" dirty="0" err="1"/>
              <a:t>sean</a:t>
            </a:r>
            <a:r>
              <a:rPr lang="en-US" dirty="0"/>
              <a:t> </a:t>
            </a:r>
            <a:r>
              <a:rPr lang="en-US" dirty="0" err="1"/>
              <a:t>fuertes</a:t>
            </a:r>
            <a:r>
              <a:rPr lang="en-US" dirty="0"/>
              <a:t> y </a:t>
            </a:r>
            <a:r>
              <a:rPr lang="en-US" dirty="0" err="1"/>
              <a:t>expresivos</a:t>
            </a:r>
            <a:r>
              <a:rPr lang="en-US" dirty="0"/>
              <a:t>.</a:t>
            </a:r>
          </a:p>
          <a:p>
            <a:pPr lvl="1">
              <a:lnSpc>
                <a:spcPct val="150000"/>
              </a:lnSpc>
            </a:pPr>
            <a:r>
              <a:rPr lang="en-US" dirty="0" err="1"/>
              <a:t>Acides</a:t>
            </a:r>
            <a:r>
              <a:rPr lang="en-US" dirty="0"/>
              <a:t>, </a:t>
            </a:r>
            <a:r>
              <a:rPr lang="en-US" dirty="0" err="1"/>
              <a:t>complejidad</a:t>
            </a:r>
            <a:r>
              <a:rPr lang="en-US" dirty="0"/>
              <a:t>, </a:t>
            </a:r>
            <a:r>
              <a:rPr lang="en-US" dirty="0" err="1"/>
              <a:t>textura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6146" name="Picture 2" descr="Image may contain: drink and food">
            <a:extLst>
              <a:ext uri="{FF2B5EF4-FFF2-40B4-BE49-F238E27FC236}">
                <a16:creationId xmlns:a16="http://schemas.microsoft.com/office/drawing/2014/main" id="{F22C6885-BADF-4570-8F17-1205E8C0C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986" y="2724912"/>
            <a:ext cx="1846478" cy="380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may contain: indoor">
            <a:extLst>
              <a:ext uri="{FF2B5EF4-FFF2-40B4-BE49-F238E27FC236}">
                <a16:creationId xmlns:a16="http://schemas.microsoft.com/office/drawing/2014/main" id="{6E3CBF54-459F-409B-9C47-67936E716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40" y="2115312"/>
            <a:ext cx="3099816" cy="413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87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390" y="600456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Saccharomyces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120" y="4391755"/>
            <a:ext cx="2487719" cy="186578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399710" y="1931416"/>
            <a:ext cx="8200369" cy="368218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Responsable de la fermentación primaria en cervezas Sour Ale</a:t>
            </a:r>
            <a:endParaRPr lang="en-US" dirty="0"/>
          </a:p>
          <a:p>
            <a:r>
              <a:rPr lang="es-MX" dirty="0"/>
              <a:t>Cepas belgas que producen más esteres producen cervezas acidas más complejas.</a:t>
            </a:r>
            <a:endParaRPr lang="en-US" dirty="0"/>
          </a:p>
          <a:p>
            <a:r>
              <a:rPr lang="es-ES" dirty="0"/>
              <a:t>Levaduras que atenúan menos son favorables por dejar más azucares residuales y carbohidratos, comida para las levaduras salvajes y bacterias.</a:t>
            </a:r>
          </a:p>
          <a:p>
            <a:pPr marL="0" indent="0">
              <a:buNone/>
            </a:pPr>
            <a:endParaRPr lang="en-US" dirty="0"/>
          </a:p>
          <a:p>
            <a:pPr marL="201168" lvl="1" indent="0">
              <a:lnSpc>
                <a:spcPct val="150000"/>
              </a:lnSpc>
              <a:buFont typeface="Calibri" pitchFamily="34" charset="0"/>
              <a:buNone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084538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4D5BE-0796-1A42-8C50-C1A5DA994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Toques finales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9DA40-A11F-714D-8424-9ACD9B253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011679"/>
            <a:ext cx="6540137" cy="2734492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Dejar</a:t>
            </a:r>
            <a:r>
              <a:rPr lang="en-US" sz="2400" dirty="0"/>
              <a:t> el blend final </a:t>
            </a:r>
            <a:r>
              <a:rPr lang="en-US" sz="2400" dirty="0" err="1"/>
              <a:t>reposar</a:t>
            </a:r>
            <a:r>
              <a:rPr lang="en-US" sz="2400" dirty="0"/>
              <a:t> por </a:t>
            </a:r>
            <a:r>
              <a:rPr lang="en-US" sz="2400" dirty="0" err="1"/>
              <a:t>unas</a:t>
            </a:r>
            <a:r>
              <a:rPr lang="en-US" sz="2400" dirty="0"/>
              <a:t> </a:t>
            </a:r>
            <a:r>
              <a:rPr lang="en-US" sz="2400" dirty="0" err="1"/>
              <a:t>semanas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el </a:t>
            </a:r>
            <a:r>
              <a:rPr lang="en-US" sz="2400" dirty="0" err="1"/>
              <a:t>fermentador</a:t>
            </a:r>
            <a:r>
              <a:rPr lang="en-US" sz="2400" dirty="0"/>
              <a:t> </a:t>
            </a:r>
            <a:r>
              <a:rPr lang="en-US" sz="2400" dirty="0" err="1"/>
              <a:t>limpio</a:t>
            </a:r>
            <a:r>
              <a:rPr lang="en-US" sz="2400" dirty="0"/>
              <a:t>. (</a:t>
            </a:r>
            <a:r>
              <a:rPr lang="en-US" sz="2400" dirty="0" err="1"/>
              <a:t>Secundario</a:t>
            </a:r>
            <a:r>
              <a:rPr lang="en-US" sz="240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sz="2000" dirty="0" err="1"/>
              <a:t>Ayuda</a:t>
            </a:r>
            <a:r>
              <a:rPr lang="en-US" sz="2000" dirty="0"/>
              <a:t> a </a:t>
            </a:r>
            <a:r>
              <a:rPr lang="en-US" sz="2000" dirty="0" err="1"/>
              <a:t>balancear</a:t>
            </a:r>
            <a:r>
              <a:rPr lang="en-US" sz="2000" dirty="0"/>
              <a:t> los </a:t>
            </a:r>
            <a:r>
              <a:rPr lang="en-US" sz="2000" dirty="0" err="1"/>
              <a:t>sabores</a:t>
            </a:r>
            <a:r>
              <a:rPr lang="en-US" sz="2000" dirty="0"/>
              <a:t> y </a:t>
            </a:r>
            <a:r>
              <a:rPr lang="en-US" sz="2000" dirty="0" err="1"/>
              <a:t>dejar</a:t>
            </a:r>
            <a:r>
              <a:rPr lang="en-US" sz="2000" dirty="0"/>
              <a:t> </a:t>
            </a:r>
            <a:r>
              <a:rPr lang="en-US" sz="2000" dirty="0" err="1"/>
              <a:t>fuera</a:t>
            </a:r>
            <a:r>
              <a:rPr lang="en-US" sz="2000" dirty="0"/>
              <a:t> el </a:t>
            </a:r>
            <a:r>
              <a:rPr lang="en-US" sz="2000" dirty="0" err="1"/>
              <a:t>sedimento</a:t>
            </a:r>
            <a:endParaRPr lang="en-US" sz="2000" dirty="0"/>
          </a:p>
          <a:p>
            <a:pPr lvl="1">
              <a:lnSpc>
                <a:spcPct val="150000"/>
              </a:lnSpc>
            </a:pPr>
            <a:r>
              <a:rPr lang="en-US" sz="2000" dirty="0" err="1"/>
              <a:t>Mucho</a:t>
            </a:r>
            <a:r>
              <a:rPr lang="en-US" sz="2000" dirty="0"/>
              <a:t> </a:t>
            </a:r>
            <a:r>
              <a:rPr lang="en-US" sz="2000" dirty="0" err="1"/>
              <a:t>sedimento</a:t>
            </a:r>
            <a:r>
              <a:rPr lang="en-US" sz="2000" dirty="0"/>
              <a:t> </a:t>
            </a:r>
            <a:r>
              <a:rPr lang="en-US" sz="2000" dirty="0" err="1"/>
              <a:t>puede</a:t>
            </a:r>
            <a:r>
              <a:rPr lang="en-US" sz="2000" dirty="0"/>
              <a:t> </a:t>
            </a:r>
            <a:r>
              <a:rPr lang="en-US" sz="2000" dirty="0" err="1"/>
              <a:t>ocacionar</a:t>
            </a:r>
            <a:r>
              <a:rPr lang="en-US" sz="2000" dirty="0"/>
              <a:t> </a:t>
            </a:r>
            <a:r>
              <a:rPr lang="en-US" sz="2000" b="1" dirty="0"/>
              <a:t>Bottle Bombs!</a:t>
            </a: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pic>
        <p:nvPicPr>
          <p:cNvPr id="5124" name="Picture 4" descr="No photo description available.">
            <a:extLst>
              <a:ext uri="{FF2B5EF4-FFF2-40B4-BE49-F238E27FC236}">
                <a16:creationId xmlns:a16="http://schemas.microsoft.com/office/drawing/2014/main" id="{17DA68F3-C08D-47F5-BE6F-1D60F0F65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944" y="1594104"/>
            <a:ext cx="3490722" cy="465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4041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686B2-18EC-4D5F-9111-7C9C5D6BE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9077" y="4678680"/>
            <a:ext cx="8596668" cy="1320800"/>
          </a:xfrm>
        </p:spPr>
        <p:txBody>
          <a:bodyPr/>
          <a:lstStyle/>
          <a:p>
            <a:r>
              <a:rPr lang="en-US" dirty="0"/>
              <a:t>GRACIAS</a:t>
            </a:r>
          </a:p>
        </p:txBody>
      </p:sp>
      <p:pic>
        <p:nvPicPr>
          <p:cNvPr id="1026" name="Picture 2" descr="Image result for gracias luis miguel">
            <a:extLst>
              <a:ext uri="{FF2B5EF4-FFF2-40B4-BE49-F238E27FC236}">
                <a16:creationId xmlns:a16="http://schemas.microsoft.com/office/drawing/2014/main" id="{324DCFBC-52D2-4996-9241-0303507EF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892" y="1705405"/>
            <a:ext cx="4936975" cy="277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198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Brettanomyces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44" y="1681680"/>
            <a:ext cx="9208008" cy="2808024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</a:pPr>
            <a:r>
              <a:rPr lang="es-ES" b="1" dirty="0" err="1"/>
              <a:t>Brettanomyces</a:t>
            </a:r>
            <a:r>
              <a:rPr lang="es-ES" dirty="0"/>
              <a:t> es un </a:t>
            </a:r>
            <a:r>
              <a:rPr lang="es-ES" dirty="0">
                <a:hlinkClick r:id="rId3" tooltip="Fungi"/>
              </a:rPr>
              <a:t>hongo</a:t>
            </a:r>
            <a:r>
              <a:rPr lang="es-ES" dirty="0"/>
              <a:t> </a:t>
            </a:r>
            <a:r>
              <a:rPr lang="es-ES" dirty="0">
                <a:hlinkClick r:id="rId4" tooltip="Unicelular"/>
              </a:rPr>
              <a:t>unicelular</a:t>
            </a:r>
            <a:r>
              <a:rPr lang="es-ES" dirty="0"/>
              <a:t>, resistente al </a:t>
            </a:r>
            <a:r>
              <a:rPr lang="es-ES" dirty="0">
                <a:hlinkClick r:id="rId5" tooltip="Etanol"/>
              </a:rPr>
              <a:t>etanol</a:t>
            </a:r>
            <a:r>
              <a:rPr lang="es-ES" dirty="0"/>
              <a:t>, así que puede crecer tras el comienzo de la </a:t>
            </a:r>
            <a:r>
              <a:rPr lang="es-ES" dirty="0">
                <a:hlinkClick r:id="rId6" tooltip="Fermentación"/>
              </a:rPr>
              <a:t>fermentación</a:t>
            </a:r>
            <a:r>
              <a:rPr lang="es-ES" dirty="0"/>
              <a:t>. </a:t>
            </a:r>
            <a:r>
              <a:rPr lang="es-ES" b="1" dirty="0"/>
              <a:t>Habitualmente su nombre se abrevia a </a:t>
            </a:r>
            <a:r>
              <a:rPr lang="es-ES" b="1" i="1" dirty="0" err="1"/>
              <a:t>brett</a:t>
            </a:r>
            <a:r>
              <a:rPr lang="es-ES" b="1" dirty="0"/>
              <a:t>.</a:t>
            </a:r>
            <a:endParaRPr lang="en-US" altLang="en-US" sz="1800" b="1" dirty="0"/>
          </a:p>
          <a:p>
            <a:pPr lvl="1">
              <a:lnSpc>
                <a:spcPct val="150000"/>
              </a:lnSpc>
            </a:pPr>
            <a:r>
              <a:rPr lang="en-US" altLang="en-US" sz="1800" dirty="0"/>
              <a:t>Los </a:t>
            </a:r>
            <a:r>
              <a:rPr lang="en-US" altLang="en-US" sz="1800" dirty="0" err="1"/>
              <a:t>sabores</a:t>
            </a:r>
            <a:r>
              <a:rPr lang="en-US" altLang="en-US" sz="1800" dirty="0"/>
              <a:t> son </a:t>
            </a:r>
            <a:r>
              <a:rPr lang="en-US" altLang="en-US" sz="1800" dirty="0" err="1"/>
              <a:t>variantes</a:t>
            </a:r>
            <a:r>
              <a:rPr lang="en-US" altLang="en-US" sz="1800" dirty="0"/>
              <a:t> de </a:t>
            </a:r>
            <a:r>
              <a:rPr lang="en-US" altLang="en-US" sz="1800" dirty="0" err="1"/>
              <a:t>acuerdo</a:t>
            </a:r>
            <a:r>
              <a:rPr lang="en-US" altLang="en-US" sz="1800" dirty="0"/>
              <a:t> a la </a:t>
            </a:r>
            <a:r>
              <a:rPr lang="en-US" altLang="en-US" sz="1800" dirty="0" err="1"/>
              <a:t>cepa</a:t>
            </a:r>
            <a:endParaRPr lang="en-US" altLang="en-US" sz="1800" dirty="0"/>
          </a:p>
          <a:p>
            <a:pPr lvl="1">
              <a:lnSpc>
                <a:spcPct val="150000"/>
              </a:lnSpc>
            </a:pPr>
            <a:r>
              <a:rPr lang="en-US" altLang="en-US" sz="1800" b="1" dirty="0"/>
              <a:t>No </a:t>
            </a:r>
            <a:r>
              <a:rPr lang="en-US" altLang="en-US" sz="1800" b="1" dirty="0" err="1"/>
              <a:t>necesita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azucares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residuales</a:t>
            </a:r>
            <a:r>
              <a:rPr lang="en-US" altLang="en-US" sz="1800" b="1" dirty="0"/>
              <a:t> para </a:t>
            </a:r>
            <a:r>
              <a:rPr lang="en-US" altLang="en-US" sz="1800" b="1" dirty="0" err="1"/>
              <a:t>producir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nuevos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sabores</a:t>
            </a:r>
            <a:r>
              <a:rPr lang="en-US" altLang="en-US" sz="1800" b="1" dirty="0"/>
              <a:t>.</a:t>
            </a:r>
          </a:p>
          <a:p>
            <a:pPr lvl="1">
              <a:lnSpc>
                <a:spcPct val="150000"/>
              </a:lnSpc>
            </a:pPr>
            <a:r>
              <a:rPr lang="en-US" altLang="en-US" sz="1800" dirty="0" err="1"/>
              <a:t>Contiene</a:t>
            </a:r>
            <a:r>
              <a:rPr lang="en-US" altLang="en-US" sz="1800" dirty="0"/>
              <a:t> </a:t>
            </a:r>
            <a:r>
              <a:rPr lang="en-US" altLang="en-US" sz="1800" dirty="0" err="1"/>
              <a:t>enzimas</a:t>
            </a:r>
            <a:r>
              <a:rPr lang="en-US" altLang="en-US" sz="1800" dirty="0"/>
              <a:t> que </a:t>
            </a:r>
            <a:r>
              <a:rPr lang="en-US" altLang="en-US" sz="1800" dirty="0" err="1"/>
              <a:t>pueden</a:t>
            </a:r>
            <a:r>
              <a:rPr lang="en-US" altLang="en-US" sz="1800" dirty="0"/>
              <a:t> romper </a:t>
            </a:r>
            <a:r>
              <a:rPr lang="en-US" altLang="en-US" sz="1800" dirty="0" err="1"/>
              <a:t>cadenas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complejas</a:t>
            </a:r>
            <a:r>
              <a:rPr lang="en-US" altLang="en-US" sz="1800" dirty="0"/>
              <a:t> de </a:t>
            </a:r>
            <a:r>
              <a:rPr lang="en-US" altLang="en-US" sz="1800" dirty="0" err="1"/>
              <a:t>carbohidratos</a:t>
            </a:r>
            <a:r>
              <a:rPr lang="en-US" altLang="en-US" sz="1800" dirty="0"/>
              <a:t>.</a:t>
            </a:r>
          </a:p>
          <a:p>
            <a:pPr lvl="1">
              <a:lnSpc>
                <a:spcPct val="150000"/>
              </a:lnSpc>
            </a:pPr>
            <a:r>
              <a:rPr lang="en-US" altLang="en-US" sz="1800" dirty="0"/>
              <a:t>Forma una </a:t>
            </a:r>
            <a:r>
              <a:rPr lang="en-US" altLang="en-US" sz="1800" dirty="0" err="1"/>
              <a:t>filmina</a:t>
            </a:r>
            <a:r>
              <a:rPr lang="en-US" altLang="en-US" sz="1800" dirty="0"/>
              <a:t> (pellicle) </a:t>
            </a:r>
            <a:r>
              <a:rPr lang="en-US" altLang="en-US" sz="1800" dirty="0" err="1"/>
              <a:t>en</a:t>
            </a:r>
            <a:r>
              <a:rPr lang="en-US" altLang="en-US" sz="1800" dirty="0"/>
              <a:t> la </a:t>
            </a:r>
            <a:r>
              <a:rPr lang="en-US" altLang="en-US" sz="1800" dirty="0" err="1"/>
              <a:t>presencia</a:t>
            </a:r>
            <a:r>
              <a:rPr lang="en-US" altLang="en-US" sz="1800" dirty="0"/>
              <a:t> de </a:t>
            </a:r>
            <a:r>
              <a:rPr lang="en-US" altLang="en-US" sz="1800" dirty="0" err="1"/>
              <a:t>oxigeno</a:t>
            </a:r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74002" y="2385768"/>
            <a:ext cx="2462688" cy="243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9583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Lactobacillus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375" y="1481328"/>
            <a:ext cx="10058400" cy="4431079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dirty="0"/>
              <a:t>El lactobacilo es un tipo de bacteria. Hay muchas especies diferentes de lactobacilos. 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dirty="0"/>
              <a:t>Estos son "bacterias amistosas" que viven normalmente en nuestros sistema digestivo sin 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dirty="0"/>
              <a:t>causar enfermedades.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dirty="0"/>
              <a:t> El lactobacilo también se encuentra en alimentos como el yogurt y en suplementos dietéticos.</a:t>
            </a:r>
            <a:endParaRPr lang="en-US" altLang="en-US" sz="2000" dirty="0"/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altLang="en-US" sz="2000" b="1" dirty="0"/>
              <a:t>Produce </a:t>
            </a:r>
            <a:r>
              <a:rPr lang="en-US" altLang="en-US" sz="2000" b="1" dirty="0" err="1"/>
              <a:t>acido</a:t>
            </a:r>
            <a:r>
              <a:rPr lang="en-US" altLang="en-US" sz="2000" b="1" dirty="0"/>
              <a:t> </a:t>
            </a:r>
            <a:r>
              <a:rPr lang="en-US" altLang="en-US" sz="2000" b="1" dirty="0" err="1"/>
              <a:t>lactico</a:t>
            </a:r>
            <a:r>
              <a:rPr lang="en-US" altLang="en-US" sz="2000" b="1" dirty="0"/>
              <a:t> (yogurt) y </a:t>
            </a:r>
            <a:r>
              <a:rPr lang="en-US" altLang="en-US" sz="2000" b="1" dirty="0" err="1"/>
              <a:t>otros</a:t>
            </a:r>
            <a:r>
              <a:rPr lang="en-US" altLang="en-US" sz="2000" b="1" dirty="0"/>
              <a:t> </a:t>
            </a:r>
            <a:r>
              <a:rPr lang="en-US" altLang="en-US" sz="2000" b="1" dirty="0" err="1"/>
              <a:t>acidos</a:t>
            </a:r>
            <a:r>
              <a:rPr lang="en-US" altLang="en-US" sz="2000" b="1" dirty="0"/>
              <a:t> </a:t>
            </a:r>
            <a:r>
              <a:rPr lang="en-US" altLang="en-US" sz="2000" b="1" dirty="0" err="1"/>
              <a:t>organicos</a:t>
            </a:r>
            <a:r>
              <a:rPr lang="en-US" altLang="en-US" sz="2000" b="1" dirty="0"/>
              <a:t>.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altLang="en-US" sz="2000" dirty="0" err="1"/>
              <a:t>Algunos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tipos</a:t>
            </a:r>
            <a:r>
              <a:rPr lang="en-US" altLang="en-US" sz="2000" dirty="0"/>
              <a:t> de Lactobacillus </a:t>
            </a:r>
            <a:r>
              <a:rPr lang="en-US" altLang="en-US" sz="2000" dirty="0" err="1"/>
              <a:t>producen</a:t>
            </a:r>
            <a:r>
              <a:rPr lang="en-US" altLang="en-US" sz="2000" dirty="0"/>
              <a:t> ethanol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altLang="en-US" sz="2000" b="1" dirty="0"/>
              <a:t>El </a:t>
            </a:r>
            <a:r>
              <a:rPr lang="en-US" altLang="en-US" sz="2000" b="1" dirty="0" err="1"/>
              <a:t>lupulo</a:t>
            </a:r>
            <a:r>
              <a:rPr lang="en-US" altLang="en-US" sz="2000" b="1" dirty="0"/>
              <a:t> </a:t>
            </a:r>
            <a:r>
              <a:rPr lang="en-US" altLang="en-US" sz="2000" b="1" dirty="0" err="1"/>
              <a:t>inhibe</a:t>
            </a:r>
            <a:r>
              <a:rPr lang="en-US" altLang="en-US" sz="2000" b="1" dirty="0"/>
              <a:t> </a:t>
            </a:r>
            <a:r>
              <a:rPr lang="en-US" altLang="en-US" sz="2000" b="1" dirty="0" err="1"/>
              <a:t>su</a:t>
            </a:r>
            <a:r>
              <a:rPr lang="en-US" altLang="en-US" sz="2000" b="1" dirty="0"/>
              <a:t> </a:t>
            </a:r>
            <a:r>
              <a:rPr lang="en-US" altLang="en-US" sz="2000" b="1" dirty="0" err="1"/>
              <a:t>crecimiento</a:t>
            </a:r>
            <a:r>
              <a:rPr lang="en-US" altLang="en-US" sz="2000" b="1" dirty="0"/>
              <a:t> y </a:t>
            </a:r>
            <a:r>
              <a:rPr lang="en-US" altLang="en-US" sz="2000" b="1" dirty="0" err="1"/>
              <a:t>reproduccion</a:t>
            </a:r>
            <a:endParaRPr lang="en-US" altLang="en-US" sz="2000" b="1" dirty="0"/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altLang="en-US" sz="2000" dirty="0" err="1"/>
              <a:t>Fermenta</a:t>
            </a:r>
            <a:r>
              <a:rPr lang="en-US" altLang="en-US" sz="2000" dirty="0"/>
              <a:t> con o sin </a:t>
            </a:r>
            <a:r>
              <a:rPr lang="en-US" altLang="en-US" sz="2000" dirty="0" err="1"/>
              <a:t>presencia</a:t>
            </a:r>
            <a:r>
              <a:rPr lang="en-US" altLang="en-US" sz="2000" dirty="0"/>
              <a:t> de </a:t>
            </a:r>
            <a:r>
              <a:rPr lang="en-US" altLang="en-US" sz="2000" dirty="0" err="1"/>
              <a:t>oxigeno</a:t>
            </a:r>
            <a:endParaRPr lang="en-US" altLang="en-US" sz="2000" dirty="0"/>
          </a:p>
        </p:txBody>
      </p:sp>
      <p:sp>
        <p:nvSpPr>
          <p:cNvPr id="12292" name="AutoShape 4" descr="data:image/jpeg;base64,/9j/4AAQSkZJRgABAQAAAQABAAD/2wCEAAkGBxQTEhUUExQWFhUXGR4aGBgXGBsdHhscGx0cICMcHSAcICogHx8lHBwcITIiJSkrLi8uGyAzODMsNygtLisBCgoKBQwNFRAPFywZExwrKysrKysrKyssKyssKysrKysrKysrKysrKysrKysrKysrKysrKysrKysrKysrKysrK//AABEIAMABBgMBIgACEQEDEQH/xAAcAAACAgMBAQAAAAAAAAAAAAAEBQMGAQIHAAj/xAA/EAACAQIEAwYCCAUEAgIDAAABAhEDIQAEEjEFQVEGEyJhcYEykRQjQlKhscHRFVNikvByguHxM0MWJAdjov/EABQBAQAAAAAAAAAAAAAAAAAAAAD/xAAUEQEAAAAAAAAAAAAAAAAAAAAA/9oADAMBAAIRAxEAPwAPJLoULUrLULVCqlLw5vost7XmwF8MMvk1qAaHB8Oo3EQSQp356fzO2K5wqVSorADUQVbUCVMMhICz9liJw14XmUQwukKaaUiNYFgmmWDAEwZYR164A3+GNNx9mQJ+RvtuLb3GIKHDW1LqPgOqSrAxpEkWmDEfPDHh2bqBS1Wm1Mju0OpwynRpkLawYKJOJjUqkAd2Z0t8bCRrt4YECFG0Dex6gndqpUBjOlbAkSFifyM9cHZaoU1LrhQYMXM8gOpJHpY9MC/xjL966glWBIJqSFJ5qCR674npZEvpakwYE65kRbzmDBnngGVd2RFPiKmDLLEnrMkWPt59ZuHulK6qqksWqRA1Gwtf7w9JHljbNZnVSRGIK/0hiTFoEgCbxy9MI81nFBgKx5XgA3JuInc8jgNa3A1JVkrEsrAy4uVmYaNzOxj9MTZ7glarRBq0iGkkMokEWvba84jrZrRZlJIImTtG4mNicT5Li5k/Eb82sRIsQB5QOV/mFT4fwjuassdpgCQZ85wyrXJvtixdoqWrLJVtKsFPUyDf5j/IxW3ebjAaMLTiMVCCCNwZxJUNsYoJqMCNWwwBblaiBiO7qaraftRcwCd5jnz9sHZqgKyo0whWz3BUhiCpHP8ATFfz7T4Rsth+p9zfDmlWdsvSC1WDQSsGASCBpa8STsT088BrRqaWq1mWCpIQHk5Me+lZ/DC6tXLXM3M364atSeuaYdSsr4nY6b6iGMcztf0wHxSllqFNmauZQhTCHTqM2mdUSN4wEvC8oWRnXzQydvhM/KRhHxvtKmXbSo1MN5Npw+o55VIFPu9DU1qfCfFIEm/i/bTjn3aDgjmq1SHdXcx3Y1R0kzIn0wFi4L2nTMuRp0P8Ucj1jphDxPs86Zk1mP8A9cvr13veSgA8RaZHTnIxJ2WyNMZhHCMdIIKyI1RF25k3kAQOuLfnc2z+I6dIOgBfhFpgfPfAK+zeXSotZsxWqFZkK1JlOpjJKSW228pw74HwylTdwlMd3U8Q1ksXIMg6dVhvfTO19sLUqyw8pPyk4ya5KGGIiIufwwD+tlO8OmoxXclUbwkDps3XecLs1RJI7uAqgaQHJIjqDznoMB8KqO1UmWdtD7kmZUjn64ny3CLTVHdggwxsVIi5Xcg7WvgGObpvUQMXeSu/i3MkyANgI5TiqHJ5mjCKWgLLVlJJIOyrNtfKTtfkMOs7mF7sKdWtbh/vevtb2GCczW+rpA3Up8Uz4v3AjABcPzNU0SMwdQkBVmSgIP2jct1OxxisFaiFVmDEsINpAIMAj8jvfGlZ7RNsBDeZiL3AI+RtgCuCZJGDd5T0qRE6iGaOcExYjy6Yc1crQqd2rqfCAqsCQ2kHaZvtgbLVzXpAllZgSDAj8ud9sSLQZTEQ3ODt/wBYA/M5fUmla9RDrkMoWdMWTpAMx649hU2YbkMZwG3/AMZTT9S7awpAmIJPny6+pxXKHDHYkaWBVoPhJIPT18sdC4O+knUD5bW9eojlfAPa/Nutbu1bSpCuQg0+JhzIubR8zgB63Ea7U0paUZkZYOZFMNzvpFxBgczc4kqcUUswqlDUDeBkpMVHQN6WM4TJQOq6M02lVMwd56/niXO5A6QXgOi3qMxXV4iBb4piIPPATcf4fTzDEszd+qmFFpESJ1bmIHh8sVeplq1MavGkC1mJF+Si+59MWLK5ju1CIVqPq1eLXpX0Y/8AAxvnuFJmkdQfjF4dW8QIaDHoRPngIsnxjMAUiRT0hdbF2UO7f6ZCgwovPzxvwHiFWvVcVe4FMLKBSS0naSDB6mOmEed7N0zUU13pBQAsKKkgDkAGgDkN8NspWoIrGmksi+FTOmDAm9yb8+WAZZ/NnX46VQMearrU+c7kYlylagASzwZAiG5z5TyNsV6vnqtVR3rmF84AWZgAefM4rXHu0jCpopQFQgTuWYCCZ/C2A6JxfjqVAlJCO7VpeZUtuJE9J/LCivCkrzB/LCXhPEPpFPUR4wdLAczyPvg3NZlQJJ0kWM9R++An+k4zRzIUFtXi2VY6i7E+n44gyfDMxWvTpnTvqbwr7E2Pthz2e7P6n11HQ6CZp3MmNiSIsSDacAqajUMHS0NsYww4O6BHSqdYpnvIXZSBeTPQbDGOJcIzTMyjTSpk31N4m82jc+W3TBHDuEUqKaWYuS0vFpABGmBygnn0wGmT7YMUqMwlVKhVhRpnVtpA2AwnpZlcxmHpcnU6ECEX0mBN1MyRJIvHnix0Po9NNNOiiyZkgmYkarze8YwmfbUsRba2ArWU7O5hlyvhYGn3iEuwWF1SDElj8Rt5csW+rwsI0Bqfd6Y0qPE0gEkk85vblytiD6U5iDCjfpeZxCAWIkmOv+fLAT5ehlxY0587T6WAtgbifA1ekPovhZWuh2bVF56jEyDQsgTJiTyHXG2e4wiU4Ne5ItqtE32wAeV7OpMVKrAwQdhvbaCcE1+zGiBl66uDc94CD6CFiMLw5nUDPmP8nEqZtgZm+Ad8D4CaBZnYNUZSFVNVvOSLHpthJnqi6NNOt4Ef6xWLCOhgkyLQI3JwRT4m3Mn88F1M8tQN3qKSRE6dx54BFXzNJltJMQC1o9hj3D84uhqTbE6kJ5N5eo62w2o8MypIOgj/AEsSPcN54AbsrLKUrKVBkhgR7dMAoqVNLFTuDiPtTTalSXe4BJiwkTHyxdBw9KNKtVzGqsaIEaARrMkAWMEbekXONF4pTr0TUejo5SQDAiRuOtuck2wHJMpn69E/Ulu8a5UCYUXuOpF/IY6NwDjVSpl1qPlnNR/BMiCBEsARAuOZ69MacN0kzpALnw6AFZfMMOZM3wdxyrqqGk0vTULpYN4gCoIMnffngCmygcxqUMN0YiQPQY9hFVelS/8AEhdju9Tp0AU+8k49gLHl89QRiFbvGBHwyQPVj4R+OKT2g7a1VzD6qTSTuxKgjYaRG3Qzh46KUZF7oyCLpouZva3Tptil8Sz1TLslJ8vTZVRSAdbgEgTEsRvO2AsnCuMCsNazqWDBboevTDOtxMEkhN+RPwiBZY29dzhB2d8TGs9N6ciI1SCPIGCBGJOL54IrLSKvUidMwY8xzPkMAwWoSSSIhdRgkk7WkzG/Lzxvw/MsUr1CTJhVHITa3oCPwxUeFdoaquDXCinsbEE+QHMdemLRmHAQKrIikq0M1xqEweZ5YBcag2549lK8VFvAYgH054Z8M7PGsrt3iAKpIiQSfujUAPfAlPstV3epTX0Ib8iMANXZHR1VokQNX4X/AOsUWpw+rr0925PIBSZ9Ix1SlwvLKoDAs68yZDeo64JFaBCiAOgj8sAh7G9mKtJVerCBmDEG5IHKBtzucWjOZHK6tVOmE23lyD5aiV/DAZrNtPtjC0if+sAyzueFUAVPHpvsBt6bW8sYfipYKt1AGmx898D5fIsxNthP4gfriX6GFEuQo6kgfngBXd5tjHdNM88T5jP5ekpdm1wBAW8lpiOXI/LChu1Jae7oqoHNjJnlYYBuMoWmZ9/3xvSyYFyygfsJOKlxbtHVLChDE6AWanPgLXuBEiCLEj1wV2bUTTNWrTZtbsgV51+HTFzPIi04C0Ue7Ukat11EkECCJBJIgcsL+M8VpUfCrKWAvqYC/Tn+mB85kHrU3BqU6YkErMeZDavEQBcA7Yp3GkU1HIIIJ3EfpzwF+4FmFrU1qeBmIuSSYJtHlGGGYy1Gp/5KNNj/AFIJMeZHnjk3Ds7UoHvEbSNiDcN5RzxY+Hf/AJDgxXpA7+JLb7eE295wF1rcDoupNItSOwC3QRPI8r8sIq+RzNMw1LvF+/TMj3HxD5YkyfbDLVmVFd0ZttdgT0BFh+uLFRzLrp8t7Tt6+X54Cr5SsrmPtAwQdwehG+CqmXMk8zi5Z3gdLOIyEKldk8NRTpYE7XF2E7jHJm4lmaDVEdwTTJRi14IMfpgLEsg+uJ0zREfKRhFw3tUHPjprpjdGv/aR+uLFTzOXqUy6OTc2H2VHMiJvM9BgC8pxJgGO8ATcT8jc+2M5rOJXXRVGpZmJgz6jC5aOseAyP6Wke8be+MLlWEWOAeHhdGnTFdFY6RpZSZgG2rzAtbCXiGc1KFDl+bEqFveAOcAE+V9sWlafd5ao1XwgppA5ktYe/P2xTqiKObH8MAJUSeePYMqUdIEqRIkW5dcewENRhffe3pfl8sa0M1INPmJKe1yPff1HniGtViZE9PLGnC8gSe+crpEhVJ+I3FwLx+eAiWtVqMQqMT5Db52GIuJdkXqVEdnWmwB1LBJm8QBz64tWWaq0sqEqBIgeERzjawwKuZeZ1GeuAVL2coCNbM4ChQtlUR5C9zffDWu1LVqSmoPWL2tzvjC0SZ54mpcPYi4wEHfMb4jIJwxbJqq/WOiA9WAwPR4rlZIDatIkkCBboTuTgI6WWJ5YMy/DWPLCnM9pagpBqdNU1MwGrxHSoF+kyT8sVnOcWru2pqryDIgwB7C2AvNTMUKbAGoshgIALQSecfrjfi/G6KVzTpaaoP8A7BKrJ5QRtPS0YqmVZTl6evcnSf6ryottYm/piPOZN2pmpPdiQGqMNIC9b7tA0wOcYCXj3aHO0VDL4NTxZRARQJDE8mYxy+HzxUxmDmKultZJMoWqM+nqCelt8WkKlanTU1wKUaQSr3W40tI9w1iDeIthhwns7TotqXuwBOt9RnQRY3262tgIaupqVNCFMTuReemx3n54zRyCJ4mA1D/16x+POPLfDKvSa/c6GKkqzBhqHlB+ERafLEHD+zrufGuhetmJ9AD+OAVZzgzV3Z6xqd1qB0IB9kSRa0RF4k2ieQeW4XUOYNd1VaYEU0MgKgsBBg2HzknF6q8C7lNKu7xckII/0hdV7z5YHoZWkUBzGu5JQMBqvzgC0/1W2wAeWzTnwfVhQJFO5lQGnqZJPXC3hHDUqFmYEU9yGFg42g2MdRGC6nDSzkoMyhJAYmJj708x/wAYn4ZlaskOXZYsaiqGEf7tW3IjAF1qNNhBVGWOg/UYVZns9lm/9Se1vy2w8GUm4uo+c4G+jEA7++Aq+Y7H0SIXUPc4Z8Hr5nKkAP3qAWSpePQiD+mGjUre+0frjS45YB6vapgNVKgBWIMF2OkEjchRePbFBzXAK7bgMHJ1w03P2rwd74fiscSjMwPXAUShwirTEMhlyAB6Hrg6lRYVR3ZIUoSHFrgX388XCnnMbBaTgqyLpYENAjcX264BPQpaqgVGFNmVZuILiCSGBkH4hG17dME5TjdZMxocEAPphgGkTAmb3F5DYky3Z3LIwCB6f9IaQZ6zf2nD+lwAlS9Ru9WCKZAKlD90lZ8Ec+WA0zmYY0icxqZ6jjRTJACaZn4dx4h5kQcKDS0gs/hRRLEmBA33/ScWfivCzUQlLVfCxTWJMLBC9TBW3OBincVDvRqUiskj4WmCQZjy2icABxPtVRULoBqTcS0EDlINwfbHsU3jfDKgbV3bw0X07WHhMCARtj2AvOcpi8X9owVwmuj01pMNDAmGgnVN79I+WNBTBnVMeWMVaCikdIjxQ3MmwIv6zYYB7T4ciqCzoDJBLNGkAf8AeBTxHKJIFQ1CLnQtgPVo59MIe6WpCt8Wytv7Hn74mHCRAVWpkSJOsCT6TqPQAfrgDG7RlqTNQRNQJs0k6eoFpjmPfrifgfEKzIalZyZA0hYUTMTA35H388L+FZdKdYBqZOk6gSGAkROxkiJ57xbDPiGaRa+gKPBNMM215IsbfEI+WAUV0WvUMEKRMg/ak3b1P7YEp0+5SDTB1G+qbaYgW98arULS1Lw1gbWJWesC45+WN8plKeahBVqnSCWhTaLkHVIMn4Z2A3EHACcUzBLXAECyjYDeB8/xxNwPhVV27xkYU1BkwZMgiw3O+LPT4ZTRdbqpdo8JYOF5i4+1YexxOmd0MwEHlZjHtfywFfestGEXK1K1RXsWVggIWJURcjaT0tg+ur1aR7zKPVceIqSxAY2Av5G8WE4Zfxc3gBZsYufmcaVM+x5m3r++ArX/AMZpVKhbNM9CwAUOr7bKFC+Ec74fnK01VaKUWakG0iG1QBf6wyDufO/ljf6dO4Hyxhs+T5ef+e2AnyqBH1aaaWAfxgNeymIkk9LbHfC/PVaobVLuynwhppgm0AKPj9Zw94pxVSU0BQFQKY6i55SRPrgWlnQL3I5jlgKtme0dakqqsUyRLNoux1HZjMi0W6HAVbtDXcEms8zNjG++2LtX4jq+L8p/PAzvSO9NCPIA/pgK1xDiVcLMvpUBBUM/Fzv13GE9XW41iQFNyOu8jqfLHRUUVFfwBlF2DbcrdOhA8jgI0aJ0juk8JJWBFz+tsBWc/wBogaemkHVmJ1MSASfvSOZv6YHyvGKiXNeo3UELHoCZPvGLZV4Vl6zLqpwZJEMeZk2nE9bgtEyaQ7sCLqqEif8AUpOAq1TtfXn4Ken7sH8wbnBVLtSSPHlx/tY/qMFN2QUsdNYyfvJ19IwDm+EtQc0qkagJkbEHY+mANTjlBh4g6eoB/K+GGX7qqCKdRGKid4MT0Pris1cuMF8HyI01y3Kn8ImSCCOXK4PpgHTZF+Q88aqrAR/nrhRwqq6uwB0go20gC06vmBgjh3Fqtmdpp/a1KG9IIgzP2b4A4apvi257NNR4aWVilQlQhBvcgkf2i+FWQpO1YLUppTpn4SWh2kb6eQ9enPGvaLOJUWkWMKFJVEvYsRMm0kKL3wGOEcUq5im9NmHfKA9JyoliPsm29xB3xjIZ5MyzLmE8YHxqINvvQPxIwq4fxQrVQp9WsgEKJLTbxHnb/gYsHDeIUlSuK3iqUqbkldWp1U7HYFgNjv54AXidGlliNWaFCQLVZBv0KyG25Y9ifhPEsstARTY0w0KlTW7KTJM61YrygeePYCtMCdpnlGJlzb6YMODuG/ff8cG5Pj1NWE5amQPukg3HviHu8sSNL1KY5hlDEfKMBBlKVNywEoxW03EcwNjMfrhWeIZUOqd+oMxJDRPrH64b52iWZTlzTsVldUeEEaidUT4QScVfLcCTLZvVWp1XR3YUkpXZVaQKmoeEwdhM2npgLTlqLURUcagQPDMjUwhjboAPxxnLZnvXQvRVgyAsyzOpWg2FtW3Kca5ZwVK0W+tAPgrVFDco8I8G3nucSZeoaICqoUm7xtqO/OMAx4XRrd6V0LT+P4EmQZgz8M89j6DCHtJSrVP/AKaaCsszvUdzsY8RUgEfEY2kgAYtPDeI6Q0xDDSbcj0n9cAcQyHdpsXptYGmFXQIYlmtckmIHkd8Ago1CAi01AUeGmsQI+05G8Rb53w4p0aZXWXCg3AbwmB5E7YWcTy5ohXIKoyqR4hqNpFOxkRux6nCNqJr94CRJQ35DoB5csBbstl0edDqQASSGBFufztjdeHHlf8Az1xyytxLulfLafqiyg7g6V3I8y3i9gLgDBXAKBXWVZghP1cmCQCbx5iMB0luGsOW/THk4Wx9r74pT1X+EO1/6jywQ+aK0Sgc6meXaTJWLAHpJJ+WAuH8Lc/Zj88RvlHUWHncYqXfVCrKrNpZQFlzyYGxm5PlgVqbwCS88jrYWwHQs1kqb0kanqUjwuGv4oFxHI3wubJ+YP54qOV4xmBUClnZGGlkX7p6RzG4J2jE1Tg+eSoR3tVk+yysPEDt8Rt5+mAtKI4XQPhmYHXaTzxEaBm8jzv+OKjXocUQmC7CbH6u498T0BxjTqFMkefd7dYBBwFp7pl2n/vEYBHlivZHjfEQ472hKcx3Z5ixsZ3wcnH8wU1DKMdJ8aDVI6MtvEp+YOAsvDtRdQQSJ58se7fsoOXn44af9No/H9cV6l22FN/Hl6gOylpAJ9x+WFmf7RVK7a6qq3QibDkAd48jgC229cGcDKqzs7aVKlY6lh/hwuy1cVRZXBG5sRHWbRibMjuSVMuhsxXbVHI8iJ54Btk8rTpIWeqCGsgVTqIm5EgRO0+uCc1VIEZemoUXWoBqdR0EjwR5D3xVKeamBfy8sGUc4gUq7EEmPAbm+wbb5dcBYcu+qtSqSTVWmXbV9rwRM7SIv5EYzxnJaloim6MdG0hTBJIsY3BG2Jez/ETUc6gmmApY3OiTIPMHSNzscG8Z4lRRiqGoJuBTaPBEC/IW5b4BRlezlZYeqO7VdpuZ22Em37YtfDOG310wGLfGWLL6DSZuRYmZwgzXE3oIBlwEiDUJOtgel9gNjHPA+bzj1EQAlbKWuYlryJYnYjAF5rI5Ra1SnWep3YYnRokB56t0FrevPHsQ0+NsoANMMwsxcsVMcwJsevXGcAq4pwWplwGJD0yTDrMejdDtbA9E2nri0ZLiUAq0MrSGUiQfXrhdxPgE+PLXHOnzA6r1HlvgEpTUdKiSbR64c5vhdBFUABmRFXWJlWuYEmV8LG9vwskWvEqBEfETYn9gOn+Dy1pMzvv54CkcQztcu4WrJk/DCv72DH5nF44FxcZlAGtWpga1vMnncXnmOXngHNcGo1W1Mni5kGJ9caKO4EU5ImbkzPkRBHtbAWPIiaihmFNeZbUQPkJO3LDnK50QVmYna4I6Xwh4Xm0zCz4lbYTBkjcSIE7HlM4mqKw2ERz/AM/XAEdoOB0s1FSm3dve32bmbjfcm4xXE4PmKLkvTGgWL6hpg9CTh8KxAuf3wZl+JEX6b/8AW2Aq9PhVSoG+qLFftBZt1/LBFPsnmmYwggbksPwG562GH+dy1Gt8epD1U2nrBkfhgCnwHMUVapl6n0hmlVpHwgKRdjBAYxaLdcBvleyA2fvC/MqIU6TMAkWJ2ibxgpOzwWoAVSCNTd4oLx0geFQOpBP4Y2bOCgEo6mOaDDvFpsNCLubxA+7tO8byY+03EkdtDvUNKFBi4BIBDTM79R16jAb5rLr/ACwQvwqiloAm6wB4usRywm4hTQmKj1IN70hab7gg4zw+VzAV2OmCFKSRBBCsOokjAmazdRk0s7EC0STgBuG5JO/LK7FUHQDV5bzHPblh+M2QLTHzGK3kgVqhwJUWe4HhPmbYsX0vLwCay/PASDMiDI+WMJmAOvy/5xqmZobitT92GMo9EkAVkJNwAwk4DP0o9ZxsmbYG2+MNTQ7VF/uX9Dg2qwZQo0yFAJBF45nAa/TBplhN7Dzg3viJuJHoPljarkjp95HyxGcg8RBwGx4icbDiZjle+NGyB88brw5yJA5xYYDVs4pBBVTNroPxxEalO31VMx/QLY3/AIa55H5HHv4c++kx/nTAS5avTSAtOmLz8I3Nr+xIw8qZVa1ImiqUq6eKQohh9yDMcojpiv08m4bbyviy5WoMqneOQDHgH3m/YczgK/k6atqqC8RsTpJbkwIlRY72M7jGcxTBufD1EgRESB6bjyIwuNRogWkyY3J8/S+CuH5gyVbxLuVOwI5jpf2wGnEV+HbURJHS5x7EGaNzBn2x7AeupOC8pnyLzhDQ4vJ01RKz8Y3H+oc/UYaPRIAI25HAOilGsSXWHIjWoE/iI/XCDjtNqJAqJqGy1FZoInby9DiShXIOGuVzwYFXAYG0NcHAV0UzMqrEFdXt5+mB66CMN+N8NrJTdsl45ElGu4MwdPIjST52xWuznEatWq9GtTAZRMgSFI5EXv5dRgJDltFIMV+J7TyB5/8A8iMM+H9pXps1LMQ6nw95ABWNp0i6/iLYOy1QIrd4gdCB4WuxMmD/AE8zaDtgXNZOg6GpoqKQwUgMDIIME6p6RPpgD0q0XDEk09JAGogBtUxpaYIgE741agZgLHvv53wK+Wp1qC5dJVSdY1Ekox8IPTSTINhGoHCjLVc3l30EMQJGhhK26R+YOAfMxU8x+uJ8tnipsSD1GFWS7QazoqUYOwKTA/2nb1nDSjllqBjRZXjeDtgG1LiIqArUQMIvbfznCHtVwspObyxgBQKtM3UqBFuoAABHvgzL5Z9QABt5YY5xAECErLEAqSPEOYE7+mAScCVqqIy0zTERfcBrHTJuhB9RywHV4NmEplTTLMZclYMBQdyOfOPTnhhQzJBaTvYjy/7wSnEiIIkEeeAprV5Gggi8xG5xFWoiB8z74vb57VOsAz5DAWayOXdpNMA+Rj8sBSTl+gxIKSD4r+X72xY63Z6iZKNUQnmGB/MYHr9mFYWrEHzUfocAkWgsWgW5DGiZPeZg9Nz6Ycns26r4aqEyZBkW5ct98SV+AVu5UqoL6mDQwgiBEzE88AvauQiU2JdALX2vO/UHkbWxpSotDNTqP4dxJBANuRjEtHhFcEB6Tqs3IEiOtpwTwym71Sk6QVOoHwgA7b7XjAJyXj/yP/cf3wbTqv3Rp961yGVtTCDsVPkRHlbGHQjdSPIiDPob43zVcDMNzAcyPQ4Cw8MyNZMrWqK7MygKrsxgyRMSdhtJwiTN1x4e+qMPN2I9QCfLF5y9akaC1K2oh0EMnhkkMmgrHi+Ene2E68EPfKBSqGlIksLaTzBAHK8C/LALsjnK6n/zVCByLE/ngmpnKlZg1RieUkmLAf8AG2Hjdn0EQHMncTHSJCmOvig4jq8PpBZTxBWhzrIIB2JBUX3FvLAKu7B+0AfPa3LB9DMF0Kj49w1pYKJKzHL4oP6DHuIcNC2Q6p5NZlESJ5X6+WF1Ksabh0MEbHp/n64DFQdTj2Cc5SDIlSmDDE6v6SPsx05g9Dj2Aqeay694ReNRA674MTirJUYkFlv4ZgGLCTBOHXG+DhKiMSTMnvAtniSFMWDwN/tGcV+tTVnMG029+uAe8Pr08xdCEaCWRjcR06480g4rVbLabiQQbEdfI4c8L4mzladUSCDDgRAHNsA4yudIi5tgupw+lmKiVCSlRb6ktqHRhsfI7jC6tljAIIK8iMb5Go2oATvgB81TNIO1VSFEtqF9QHMR+W+KxlO0dVlZ9QVC0S2lUAEWi5Pp4iYOOodoHROG1nrKWVY23uY/X8McDzFVqzqqgKsxTSbCT58ydycB0/srxrK1mIGpXXYtGkz0n7MjY/8AGH/aWmalJXpElSdNSfDpixsYjUbn/m9TyXDdCfWgCqVCkpsAswL+t9sWDgLuVqJrWqSJCuTYgc+ZBEjAVWvThiAbREjmMYSmaTcyCASuqAZFtt4mfXDjPii0CmuksbEamAIsUI3HWY2xFm8hUsygnSArWIIMwIkCZsLTgBV4zXT4WgDYEavxaSThdxLNVqrq7uSynw8gI6AWwUOYIg7emNxQBpseYYT6Gf1wDjh+fo1F1M6Um+0H6+VrjBtGmjT3dSnUj7rD8sVJqAxo2VgQD5nAWuplWnY+wxitROoSDvcx+OK1WzlQaAjuulQsBjcyeW25w1z3HK6Du0IOmFLNBuB4jaN2n2AwBpp2MHnv18saS0bg4K4VxlmTVXpqGLQpEhel94JuAdrXjfA+Y47SDFWy7qwMG6m4wEffN1wwyeWqVEeoukLSA1eIA3PITJwPw/O5aqxEOsCbr1IHInmca5bN5dtQSqB1DiOfUgRfpgNhnWHPBKcTGkgidVjN/bGycNLXBRrTZxt1xrR4PqDC6sL8ipA85scAJmMjl3KN3aSuxDMIvMb9caZzs7l6jMyMyliSPECJPkYP44Kr5Dc0yXUbiCCPUHl5jAioQdiIwFiymRqGlToUaximvJtLOTuZg9TAkYQ9oeONSoVXSpmF2WA4kCY5iAeXPfD/ALN0W7xYmZEfthZ2kqU6lasI1KzFT5jb8xgOe5PtNpOpMxpMQRVptcb70jBuTcgETjruRzdA0KK1tMsVBcagG1gwIMlgQeYPzxzFuw1EsfrSB0i/oMW7h1NKdHQq/wDjTwkkkiDY+tzeOmAe9ouG0lKNTchSkS+o7R5E7RY4rFfhz/ZXUOq3H4bYY1aZ7oDqEMdCF5+ojCqovPAWLhHEalKiEGXUQbtCy0+pPzx7FVrVSIiCOhx7AWfJ5oMsG4JiP1HphZxzgmkhlBdftFVAM+3XqR+eM5OodR5zYziwZ/WmSJp6WqagFDGCYPK4kxywFQGSp1VpgMykSNDkAkC5Nr8+k4CzWXaiJZk1GSIIOqRsOigdcM8m3f02100NUNJgFSDbxOARO3K+2MV6hZVD00FU+JZEh4tAJJklYPXbAA8Lz604LSNRjSt/czi15fukkuG1gTymPnA9/wB8VZco9dgDTYHqJA3/AKv3xahSpMzKjyzQWAuTaJJnSNgRPn1wCPthxV6opU10rQJBjWQxM2JI3ty2v745rn+H1HzJRYLlrx67+QAx1fO8OckqtJjpsA0EFRsfDziN8S8cytGm4emgU1BLQLz1v1vbAJ82ffz88B5WoRUUTuY+YI/XBGYt73BGIxkXMVCDp3EES0HkN+W+An4ZWPdh48bk6yOekkfPr64s3DlIZdR3g2NxP6i3p7Yqv0t6dRlZBpZpQFlWNQB0gbkycPKVGrp8OimZv9s6SNosL7YBAnBTUdtNcNuzQrMROxaYifM4bcL7Kgklq4jSZWIJnluR52w7yfDAhKIugkkk9Wjmd5i3lEYx2g4ymUQqBqrNfTyH9TR+WAp/aDhgy1UUw5YFQ0m282MHywsUs7aUEk4Yrlauc7yoaimqCJViFsQSLmwFrDHuHZPu1bxozkgkIwbSOQMYDXK8AzIOvSnh8Qkg3m0j/NsbNwOsqvVdNQXYBhc8y0GyjnhnQrNA62v6YtHAKLu+mLzcHmOeAp2VomrQptUsCx2tCIJkDlvA9MYdwQA0xEB/tL5HqPL5YsHafgpy4JWWWq7nV0FoT0t8gMV96ahIkk+kAD98Bp3LUl1ECTUW4uCBJkHobH2wHmMiBUddrkCPXY+uHOUpB6IQzBZiGn4IAv6XxtxDIGo3eIwcwJv0AE/hzg4CuUQEjxMjKZVxeJ3B8v8Anrh5xM1FompQqN4ihIQmAoDCfIarQRyGATkHkyCoFyWsAP8AOmD+BNmFdUTWELAuAtiB7c8BFwfjlemVq1TqpzpAYCWbmJtYbmf+nnFuKU6TEGkSZssj4T9ra3QA4FAzBFIFrlyWRyJgkADSeUA/jiHjOaFZtfdhWBiRzAsJHkBgG1DtIO6ZaKMjEXdtMgbEKBtbnhHmUXWdBJWTE7x58sD0jAkbzicOCNoPrgMBog4loVYkX8cAnoJBxDUgiMaobenPpgFvb/iLqsUyQrLJK8jNpMzsIFsU3s/xGt3yhdTzus7j3sMXnPZJapEtodV8JaYMbAifX8OmGGU4W0hssIQrzA0C5BAUC7E39/LALKzEEreR0x7Fs4tle7AqKKeowrBwwExuNPpucYwFRTtxQAp6KTNUqWK6h4WmIPvcW2wfQ7Rtme8RlBpeIKg//WT4gfvETfzGK/w7sR3bipUrIAktBHOJHP70ddsPeDcKVGVFbUVYXQFhvfUTG/WOuAc9nMwGInSwG1UgTA+wxNww332GD87nmTxVVFRJgBBLAgbCfD7SDvEnGczwxMu690y3JEGdMHT4mAsCXOmWn4bbiV+b4JVqpUbK1hQzLMS48TKZWmwRZWFk1EY7xfzwEnCalLME1Eprq1FLvUVlMXkNDAgXiDsIwvQUS1QjWpEQAwutKCdJjnHXrhZ2pd/odGaqCvRdXJUAamcEGNIHwjn5RzwR2b/+3Tp1G+rdnqIZFSGVUp7FUZRdybxJJ3jANnztHMFa2qpTamwJMDxAknTY9QfTElWqpaUFNZA1KTIkjmrFRffbfC6j2bYSrZiiqwbfXfEQQJHdDy/HDL/4wwpq61qNR4hyRVuIEABUk3EydrYCOtlZS9JaZX7Xd6l6wQGYj/nA+Z4dSqrMvqImwN45CRKzeB+ON6B1uGOcWN2CiuLD1pxjFOs/egjOr4zEaa5F9rGlFjcemA3yvC0FY12Urp1aCwA+EgSAeX9WLBl8oAfG6XMfEu+8ev44h49wt6j0qkhqaKru4Lb6AxhTyJFvXliuV+H94aZU6Wd4Ckc2N2kX3iT1YgfCcA44p2pCh6WXU6tjVNojfSCP2xScwD4iSSx3JMk++LOOz7lNWpDI1QC0mU1/diYnnywnqUL7TB2OAl4K5pUw0HU4hgfuzaRtth7kMktZpACv94DfyPUYUZXOwfr1ZhbTpF52v5c8OP4sBQY5adXwszWKAjcDrynbAKH47TVmUUGOkkalcQYMTcWGLPlO0x76KdJR9WramJJZqmkD2liD6YqOX4dKNoBLeEADmWMRi28NSiyFBpmilPW95ldcj0F9uuAXdpeKOz6Qx0KANP4385nCVKZZoXn/AIfbBtdUYljUFySYU8/WMbVClECPGzjxAyCoOwsdzvvgBq+ZXR3agwuzTY9THn+WF/eFTIJB6g4JrFbkCAeUzHucQUlDEAmBNzgGeb4pUAWmG2UE7SWInc+RGAFzNYsHao5I3h7xhJmu1NJ3aFfST8Wm3z5WwTSrTEGR1GAtlGuK9VXstQMsXswB8/tAfPAFYaWYRFyCMA5VpP5YsWXpjMpcfWDUNQ+1pAN+tiAefO+ASC0jyx5TyxmpTPxQY5mDHzxLlK3dVBrRWtBVuhG8jYxecANOI6hgzh/nuBDdNSgkjxQVEdWB26GMB1MlRpH61+8O+hJA+Zg/lgFlPKvVDNqAVRuxO08up8t8POy3FhT10QG0KCQ7r9qdxewv098A1ePSjhKSBVUaSVAI8QiNMRzM7zzwkoZ27kgqXRgCCxaBf7R2kRGA07W8ZarVszGmtgync8ycZwO3CS7voI0iIedMyJggWnnjOAbZZah1qKLaX3JAmRcEarb42SvVpB9ZcBEJvaSbA/M29Mdt+j1dRHdUtMtcqJi4WADf7JMxzxo1CsZBo0iJ6LESPP1wHH3yr0vCuYqSBY6Z8Wp007zqLIFAF/FeyHDn+HgBF759QModOkFnYfdvqJWTExov1x0irSrydFKlEkeIAWViB7aPzxNllqkJqRL6tfhG4MDnMQB1wHKc1UAZzppioph4Akmbtcdd/M4gFR3QnUbOqhfNw20f6BtvjrHd1TBOWo7GZIseQ28t/MYldaoErQpyVEiRcwbegsJ88BzReEM3dlqgBYwSJP3RNhv4gDMYP7J0i6kzdTHP1BPkbj2xeqr15EUEi0mQefr5z+2M01rDajTBJuRHwzbne1v25hyvi3AmpswR0Ratfu9RViUU1EQhVjxHW6gH4fPFQ7BivmHZ6rhVTSyhk3B1EmRsAEPK+PoZDV3NBJAEEFZub8/uhef5YxlaL61mhSVSCGIiRAttuOX+QA5R2vy+aFE0qVUKCFUk1DPh0kkWmAhWwv4jbFZ4Dwuo2ZqUvpdQ9w1FqMzDu695pUE+EwGOxsCT0P0Ycsh3RbEEeEbjY+ox5cqgJYIuo7nSJPqcByLh1Oo70/rWBc6g0Bgq6tFz13+ajnISdrUApBaFaoGqLVcsoVj9TTWoVN+eorqU/FpHO3eVy6AQFUCZgAb9cYOVSI0LHTSIwHyLk+8o1L5hIJuGcz/uU4u+UzwQq4ggjxAGxHP5479/DKP8mn/Yv7Y2+gUv5af2j9sBxyplmonwPq70eGDHhsSDyL3iMArxSnlcvXarYPoQgXMybRy2OO6HKU/uJ/aMavkKR3pofVR+2A4NwTieXqgupsDADQNTbxvy3OIswZYkmSb476OH0h/6qdv6F/bGfoNL+Wn9o/bAfPZMAzt1nHuK5HRQDF0DPK04OrxEFRqjYX9px9CHI0v5af2j9seGSp/y0/tH7YD5Y7N8AVXqVMyFco2kJqVhq5loJ8oB67Y6HwzixEAQFHIbY7GvD6Q2pUx6Iv7Y2GSp/wAtP7R+2A5Vx7IUTljmAuh1IB0wASxiSNvlGAeEZ/6KVepJ1TFOYgEQWI6kbD3x2VsshEFFjpAxo2Spnemh/wBo/bAclzfaOm4I0EgwrBiDCc9OmDNhuTgbjGfTX9XTUEKJZhJm1xNh0vJ88dj+g0v5af2j9seORpfy0/tH7YDhL55i2onU3IkzBPMf5bC7M1N5N/PfH0P9Apfy0/tH7Yx/D6X8qn/Yv7YD5wq1QKRPVgPYCf1GA8mTVrALF5G9gCCBj6b/AIdS/lU/7F/bHl4fSG1KmP8AYv7YDg2XakihNAqAAAmSDqAiTB6flj2O8/w+l/Kp/wBi/tj2A//Z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294" name="AutoShape 6" descr="data:image/jpeg;base64,/9j/4AAQSkZJRgABAQAAAQABAAD/2wCEAAkGBxQTEhUUExQWFhUXGR4aGBgXGBsdHhscGx0cICMcHSAcICogHx8lHBwcITIiJSkrLi8uGyAzODMsNygtLisBCgoKBQwNFRAPFywZExwrKysrKysrKyssKyssKysrKysrKysrKysrKysrKysrKysrKysrKysrKysrKysrKysrK//AABEIAMABBgMBIgACEQEDEQH/xAAcAAACAgMBAQAAAAAAAAAAAAAEBQMGAQIHAAj/xAA/EAACAQIEAwYCCAUEAgIDAAABAhEDIQAEEjEFQVEGEyJhcYEykRQjQlKhscHRFVNikvByguHxM0MWJAdjov/EABQBAQAAAAAAAAAAAAAAAAAAAAD/xAAUEQEAAAAAAAAAAAAAAAAAAAAA/9oADAMBAAIRAxEAPwAPJLoULUrLULVCqlLw5vost7XmwF8MMvk1qAaHB8Oo3EQSQp356fzO2K5wqVSorADUQVbUCVMMhICz9liJw14XmUQwukKaaUiNYFgmmWDAEwZYR164A3+GNNx9mQJ+RvtuLb3GIKHDW1LqPgOqSrAxpEkWmDEfPDHh2bqBS1Wm1Mju0OpwynRpkLawYKJOJjUqkAd2Z0t8bCRrt4YECFG0Dex6gndqpUBjOlbAkSFifyM9cHZaoU1LrhQYMXM8gOpJHpY9MC/xjL966glWBIJqSFJ5qCR674npZEvpakwYE65kRbzmDBnngGVd2RFPiKmDLLEnrMkWPt59ZuHulK6qqksWqRA1Gwtf7w9JHljbNZnVSRGIK/0hiTFoEgCbxy9MI81nFBgKx5XgA3JuInc8jgNa3A1JVkrEsrAy4uVmYaNzOxj9MTZ7glarRBq0iGkkMokEWvba84jrZrRZlJIImTtG4mNicT5Li5k/Eb82sRIsQB5QOV/mFT4fwjuassdpgCQZ85wyrXJvtixdoqWrLJVtKsFPUyDf5j/IxW3ebjAaMLTiMVCCCNwZxJUNsYoJqMCNWwwBblaiBiO7qaraftRcwCd5jnz9sHZqgKyo0whWz3BUhiCpHP8ATFfz7T4Rsth+p9zfDmlWdsvSC1WDQSsGASCBpa8STsT088BrRqaWq1mWCpIQHk5Me+lZ/DC6tXLXM3M364atSeuaYdSsr4nY6b6iGMcztf0wHxSllqFNmauZQhTCHTqM2mdUSN4wEvC8oWRnXzQydvhM/KRhHxvtKmXbSo1MN5Npw+o55VIFPu9DU1qfCfFIEm/i/bTjn3aDgjmq1SHdXcx3Y1R0kzIn0wFi4L2nTMuRp0P8Ucj1jphDxPs86Zk1mP8A9cvr13veSgA8RaZHTnIxJ2WyNMZhHCMdIIKyI1RF25k3kAQOuLfnc2z+I6dIOgBfhFpgfPfAK+zeXSotZsxWqFZkK1JlOpjJKSW228pw74HwylTdwlMd3U8Q1ksXIMg6dVhvfTO19sLUqyw8pPyk4ya5KGGIiIufwwD+tlO8OmoxXclUbwkDps3XecLs1RJI7uAqgaQHJIjqDznoMB8KqO1UmWdtD7kmZUjn64ny3CLTVHdggwxsVIi5Xcg7WvgGObpvUQMXeSu/i3MkyANgI5TiqHJ5mjCKWgLLVlJJIOyrNtfKTtfkMOs7mF7sKdWtbh/vevtb2GCczW+rpA3Up8Uz4v3AjABcPzNU0SMwdQkBVmSgIP2jct1OxxisFaiFVmDEsINpAIMAj8jvfGlZ7RNsBDeZiL3AI+RtgCuCZJGDd5T0qRE6iGaOcExYjy6Yc1crQqd2rqfCAqsCQ2kHaZvtgbLVzXpAllZgSDAj8ud9sSLQZTEQ3ODt/wBYA/M5fUmla9RDrkMoWdMWTpAMx649hU2YbkMZwG3/AMZTT9S7awpAmIJPny6+pxXKHDHYkaWBVoPhJIPT18sdC4O+knUD5bW9eojlfAPa/Nutbu1bSpCuQg0+JhzIubR8zgB63Ea7U0paUZkZYOZFMNzvpFxBgczc4kqcUUswqlDUDeBkpMVHQN6WM4TJQOq6M02lVMwd56/niXO5A6QXgOi3qMxXV4iBb4piIPPATcf4fTzDEszd+qmFFpESJ1bmIHh8sVeplq1MavGkC1mJF+Si+59MWLK5ju1CIVqPq1eLXpX0Y/8AAxvnuFJmkdQfjF4dW8QIaDHoRPngIsnxjMAUiRT0hdbF2UO7f6ZCgwovPzxvwHiFWvVcVe4FMLKBSS0naSDB6mOmEed7N0zUU13pBQAsKKkgDkAGgDkN8NspWoIrGmksi+FTOmDAm9yb8+WAZZ/NnX46VQMearrU+c7kYlylagASzwZAiG5z5TyNsV6vnqtVR3rmF84AWZgAefM4rXHu0jCpopQFQgTuWYCCZ/C2A6JxfjqVAlJCO7VpeZUtuJE9J/LCivCkrzB/LCXhPEPpFPUR4wdLAczyPvg3NZlQJJ0kWM9R++An+k4zRzIUFtXi2VY6i7E+n44gyfDMxWvTpnTvqbwr7E2Pthz2e7P6n11HQ6CZp3MmNiSIsSDacAqajUMHS0NsYww4O6BHSqdYpnvIXZSBeTPQbDGOJcIzTMyjTSpk31N4m82jc+W3TBHDuEUqKaWYuS0vFpABGmBygnn0wGmT7YMUqMwlVKhVhRpnVtpA2AwnpZlcxmHpcnU6ECEX0mBN1MyRJIvHnix0Po9NNNOiiyZkgmYkarze8YwmfbUsRba2ArWU7O5hlyvhYGn3iEuwWF1SDElj8Rt5csW+rwsI0Bqfd6Y0qPE0gEkk85vblytiD6U5iDCjfpeZxCAWIkmOv+fLAT5ehlxY0587T6WAtgbifA1ekPovhZWuh2bVF56jEyDQsgTJiTyHXG2e4wiU4Ne5ItqtE32wAeV7OpMVKrAwQdhvbaCcE1+zGiBl66uDc94CD6CFiMLw5nUDPmP8nEqZtgZm+Ad8D4CaBZnYNUZSFVNVvOSLHpthJnqi6NNOt4Ef6xWLCOhgkyLQI3JwRT4m3Mn88F1M8tQN3qKSRE6dx54BFXzNJltJMQC1o9hj3D84uhqTbE6kJ5N5eo62w2o8MypIOgj/AEsSPcN54AbsrLKUrKVBkhgR7dMAoqVNLFTuDiPtTTalSXe4BJiwkTHyxdBw9KNKtVzGqsaIEaARrMkAWMEbekXONF4pTr0TUejo5SQDAiRuOtuck2wHJMpn69E/Ulu8a5UCYUXuOpF/IY6NwDjVSpl1qPlnNR/BMiCBEsARAuOZ69MacN0kzpALnw6AFZfMMOZM3wdxyrqqGk0vTULpYN4gCoIMnffngCmygcxqUMN0YiQPQY9hFVelS/8AEhdju9Tp0AU+8k49gLHl89QRiFbvGBHwyQPVj4R+OKT2g7a1VzD6qTSTuxKgjYaRG3Qzh46KUZF7oyCLpouZva3Tptil8Sz1TLslJ8vTZVRSAdbgEgTEsRvO2AsnCuMCsNazqWDBboevTDOtxMEkhN+RPwiBZY29dzhB2d8TGs9N6ciI1SCPIGCBGJOL54IrLSKvUidMwY8xzPkMAwWoSSSIhdRgkk7WkzG/Lzxvw/MsUr1CTJhVHITa3oCPwxUeFdoaquDXCinsbEE+QHMdemLRmHAQKrIikq0M1xqEweZ5YBcag2549lK8VFvAYgH054Z8M7PGsrt3iAKpIiQSfujUAPfAlPstV3epTX0Ib8iMANXZHR1VokQNX4X/AOsUWpw+rr0925PIBSZ9Ix1SlwvLKoDAs68yZDeo64JFaBCiAOgj8sAh7G9mKtJVerCBmDEG5IHKBtzucWjOZHK6tVOmE23lyD5aiV/DAZrNtPtjC0if+sAyzueFUAVPHpvsBt6bW8sYfipYKt1AGmx898D5fIsxNthP4gfriX6GFEuQo6kgfngBXd5tjHdNM88T5jP5ekpdm1wBAW8lpiOXI/LChu1Jae7oqoHNjJnlYYBuMoWmZ9/3xvSyYFyygfsJOKlxbtHVLChDE6AWanPgLXuBEiCLEj1wV2bUTTNWrTZtbsgV51+HTFzPIi04C0Ue7Ukat11EkECCJBJIgcsL+M8VpUfCrKWAvqYC/Tn+mB85kHrU3BqU6YkErMeZDavEQBcA7Yp3GkU1HIIIJ3EfpzwF+4FmFrU1qeBmIuSSYJtHlGGGYy1Gp/5KNNj/AFIJMeZHnjk3Ds7UoHvEbSNiDcN5RzxY+Hf/AJDgxXpA7+JLb7eE295wF1rcDoupNItSOwC3QRPI8r8sIq+RzNMw1LvF+/TMj3HxD5YkyfbDLVmVFd0ZttdgT0BFh+uLFRzLrp8t7Tt6+X54Cr5SsrmPtAwQdwehG+CqmXMk8zi5Z3gdLOIyEKldk8NRTpYE7XF2E7jHJm4lmaDVEdwTTJRi14IMfpgLEsg+uJ0zREfKRhFw3tUHPjprpjdGv/aR+uLFTzOXqUy6OTc2H2VHMiJvM9BgC8pxJgGO8ATcT8jc+2M5rOJXXRVGpZmJgz6jC5aOseAyP6Wke8be+MLlWEWOAeHhdGnTFdFY6RpZSZgG2rzAtbCXiGc1KFDl+bEqFveAOcAE+V9sWlafd5ao1XwgppA5ktYe/P2xTqiKObH8MAJUSeePYMqUdIEqRIkW5dcewENRhffe3pfl8sa0M1INPmJKe1yPff1HniGtViZE9PLGnC8gSe+crpEhVJ+I3FwLx+eAiWtVqMQqMT5Db52GIuJdkXqVEdnWmwB1LBJm8QBz64tWWaq0sqEqBIgeERzjawwKuZeZ1GeuAVL2coCNbM4ChQtlUR5C9zffDWu1LVqSmoPWL2tzvjC0SZ54mpcPYi4wEHfMb4jIJwxbJqq/WOiA9WAwPR4rlZIDatIkkCBboTuTgI6WWJ5YMy/DWPLCnM9pagpBqdNU1MwGrxHSoF+kyT8sVnOcWru2pqryDIgwB7C2AvNTMUKbAGoshgIALQSecfrjfi/G6KVzTpaaoP8A7BKrJ5QRtPS0YqmVZTl6evcnSf6ryottYm/piPOZN2pmpPdiQGqMNIC9b7tA0wOcYCXj3aHO0VDL4NTxZRARQJDE8mYxy+HzxUxmDmKultZJMoWqM+nqCelt8WkKlanTU1wKUaQSr3W40tI9w1iDeIthhwns7TotqXuwBOt9RnQRY3262tgIaupqVNCFMTuReemx3n54zRyCJ4mA1D/16x+POPLfDKvSa/c6GKkqzBhqHlB+ERafLEHD+zrufGuhetmJ9AD+OAVZzgzV3Z6xqd1qB0IB9kSRa0RF4k2ieQeW4XUOYNd1VaYEU0MgKgsBBg2HzknF6q8C7lNKu7xckII/0hdV7z5YHoZWkUBzGu5JQMBqvzgC0/1W2wAeWzTnwfVhQJFO5lQGnqZJPXC3hHDUqFmYEU9yGFg42g2MdRGC6nDSzkoMyhJAYmJj708x/wAYn4ZlaskOXZYsaiqGEf7tW3IjAF1qNNhBVGWOg/UYVZns9lm/9Se1vy2w8GUm4uo+c4G+jEA7++Aq+Y7H0SIXUPc4Z8Hr5nKkAP3qAWSpePQiD+mGjUre+0frjS45YB6vapgNVKgBWIMF2OkEjchRePbFBzXAK7bgMHJ1w03P2rwd74fiscSjMwPXAUShwirTEMhlyAB6Hrg6lRYVR3ZIUoSHFrgX388XCnnMbBaTgqyLpYENAjcX264BPQpaqgVGFNmVZuILiCSGBkH4hG17dME5TjdZMxocEAPphgGkTAmb3F5DYky3Z3LIwCB6f9IaQZ6zf2nD+lwAlS9Ru9WCKZAKlD90lZ8Ec+WA0zmYY0icxqZ6jjRTJACaZn4dx4h5kQcKDS0gs/hRRLEmBA33/ScWfivCzUQlLVfCxTWJMLBC9TBW3OBincVDvRqUiskj4WmCQZjy2icABxPtVRULoBqTcS0EDlINwfbHsU3jfDKgbV3bw0X07WHhMCARtj2AvOcpi8X9owVwmuj01pMNDAmGgnVN79I+WNBTBnVMeWMVaCikdIjxQ3MmwIv6zYYB7T4ciqCzoDJBLNGkAf8AeBTxHKJIFQ1CLnQtgPVo59MIe6WpCt8Wytv7Hn74mHCRAVWpkSJOsCT6TqPQAfrgDG7RlqTNQRNQJs0k6eoFpjmPfrifgfEKzIalZyZA0hYUTMTA35H388L+FZdKdYBqZOk6gSGAkROxkiJ57xbDPiGaRa+gKPBNMM215IsbfEI+WAUV0WvUMEKRMg/ak3b1P7YEp0+5SDTB1G+qbaYgW98arULS1Lw1gbWJWesC45+WN8plKeahBVqnSCWhTaLkHVIMn4Z2A3EHACcUzBLXAECyjYDeB8/xxNwPhVV27xkYU1BkwZMgiw3O+LPT4ZTRdbqpdo8JYOF5i4+1YexxOmd0MwEHlZjHtfywFfestGEXK1K1RXsWVggIWJURcjaT0tg+ur1aR7zKPVceIqSxAY2Av5G8WE4Zfxc3gBZsYufmcaVM+x5m3r++ArX/AMZpVKhbNM9CwAUOr7bKFC+Ec74fnK01VaKUWakG0iG1QBf6wyDufO/ljf6dO4Hyxhs+T5ef+e2AnyqBH1aaaWAfxgNeymIkk9LbHfC/PVaobVLuynwhppgm0AKPj9Zw94pxVSU0BQFQKY6i55SRPrgWlnQL3I5jlgKtme0dakqqsUyRLNoux1HZjMi0W6HAVbtDXcEms8zNjG++2LtX4jq+L8p/PAzvSO9NCPIA/pgK1xDiVcLMvpUBBUM/Fzv13GE9XW41iQFNyOu8jqfLHRUUVFfwBlF2DbcrdOhA8jgI0aJ0juk8JJWBFz+tsBWc/wBogaemkHVmJ1MSASfvSOZv6YHyvGKiXNeo3UELHoCZPvGLZV4Vl6zLqpwZJEMeZk2nE9bgtEyaQ7sCLqqEif8AUpOAq1TtfXn4Ken7sH8wbnBVLtSSPHlx/tY/qMFN2QUsdNYyfvJ19IwDm+EtQc0qkagJkbEHY+mANTjlBh4g6eoB/K+GGX7qqCKdRGKid4MT0Pris1cuMF8HyI01y3Kn8ImSCCOXK4PpgHTZF+Q88aqrAR/nrhRwqq6uwB0go20gC06vmBgjh3Fqtmdpp/a1KG9IIgzP2b4A4apvi257NNR4aWVilQlQhBvcgkf2i+FWQpO1YLUppTpn4SWh2kb6eQ9enPGvaLOJUWkWMKFJVEvYsRMm0kKL3wGOEcUq5im9NmHfKA9JyoliPsm29xB3xjIZ5MyzLmE8YHxqINvvQPxIwq4fxQrVQp9WsgEKJLTbxHnb/gYsHDeIUlSuK3iqUqbkldWp1U7HYFgNjv54AXidGlliNWaFCQLVZBv0KyG25Y9ifhPEsstARTY0w0KlTW7KTJM61YrygeePYCtMCdpnlGJlzb6YMODuG/ff8cG5Pj1NWE5amQPukg3HviHu8sSNL1KY5hlDEfKMBBlKVNywEoxW03EcwNjMfrhWeIZUOqd+oMxJDRPrH64b52iWZTlzTsVldUeEEaidUT4QScVfLcCTLZvVWp1XR3YUkpXZVaQKmoeEwdhM2npgLTlqLURUcagQPDMjUwhjboAPxxnLZnvXQvRVgyAsyzOpWg2FtW3Kca5ZwVK0W+tAPgrVFDco8I8G3nucSZeoaICqoUm7xtqO/OMAx4XRrd6V0LT+P4EmQZgz8M89j6DCHtJSrVP/AKaaCsszvUdzsY8RUgEfEY2kgAYtPDeI6Q0xDDSbcj0n9cAcQyHdpsXptYGmFXQIYlmtckmIHkd8Ago1CAi01AUeGmsQI+05G8Rb53w4p0aZXWXCg3AbwmB5E7YWcTy5ohXIKoyqR4hqNpFOxkRux6nCNqJr94CRJQ35DoB5csBbstl0edDqQASSGBFufztjdeHHlf8Az1xyytxLulfLafqiyg7g6V3I8y3i9gLgDBXAKBXWVZghP1cmCQCbx5iMB0luGsOW/THk4Wx9r74pT1X+EO1/6jywQ+aK0Sgc6meXaTJWLAHpJJ+WAuH8Lc/Zj88RvlHUWHncYqXfVCrKrNpZQFlzyYGxm5PlgVqbwCS88jrYWwHQs1kqb0kanqUjwuGv4oFxHI3wubJ+YP54qOV4xmBUClnZGGlkX7p6RzG4J2jE1Tg+eSoR3tVk+yysPEDt8Rt5+mAtKI4XQPhmYHXaTzxEaBm8jzv+OKjXocUQmC7CbH6u498T0BxjTqFMkefd7dYBBwFp7pl2n/vEYBHlivZHjfEQ472hKcx3Z5ixsZ3wcnH8wU1DKMdJ8aDVI6MtvEp+YOAsvDtRdQQSJ58se7fsoOXn44af9No/H9cV6l22FN/Hl6gOylpAJ9x+WFmf7RVK7a6qq3QibDkAd48jgC229cGcDKqzs7aVKlY6lh/hwuy1cVRZXBG5sRHWbRibMjuSVMuhsxXbVHI8iJ54Btk8rTpIWeqCGsgVTqIm5EgRO0+uCc1VIEZemoUXWoBqdR0EjwR5D3xVKeamBfy8sGUc4gUq7EEmPAbm+wbb5dcBYcu+qtSqSTVWmXbV9rwRM7SIv5EYzxnJaloim6MdG0hTBJIsY3BG2Jez/ETUc6gmmApY3OiTIPMHSNzscG8Z4lRRiqGoJuBTaPBEC/IW5b4BRlezlZYeqO7VdpuZ22Em37YtfDOG310wGLfGWLL6DSZuRYmZwgzXE3oIBlwEiDUJOtgel9gNjHPA+bzj1EQAlbKWuYlryJYnYjAF5rI5Ra1SnWep3YYnRokB56t0FrevPHsQ0+NsoANMMwsxcsVMcwJsevXGcAq4pwWplwGJD0yTDrMejdDtbA9E2nri0ZLiUAq0MrSGUiQfXrhdxPgE+PLXHOnzA6r1HlvgEpTUdKiSbR64c5vhdBFUABmRFXWJlWuYEmV8LG9vwskWvEqBEfETYn9gOn+Dy1pMzvv54CkcQztcu4WrJk/DCv72DH5nF44FxcZlAGtWpga1vMnncXnmOXngHNcGo1W1Mni5kGJ9caKO4EU5ImbkzPkRBHtbAWPIiaihmFNeZbUQPkJO3LDnK50QVmYna4I6Xwh4Xm0zCz4lbYTBkjcSIE7HlM4mqKw2ERz/AM/XAEdoOB0s1FSm3dve32bmbjfcm4xXE4PmKLkvTGgWL6hpg9CTh8KxAuf3wZl+JEX6b/8AW2Aq9PhVSoG+qLFftBZt1/LBFPsnmmYwggbksPwG562GH+dy1Gt8epD1U2nrBkfhgCnwHMUVapl6n0hmlVpHwgKRdjBAYxaLdcBvleyA2fvC/MqIU6TMAkWJ2ibxgpOzwWoAVSCNTd4oLx0geFQOpBP4Y2bOCgEo6mOaDDvFpsNCLubxA+7tO8byY+03EkdtDvUNKFBi4BIBDTM79R16jAb5rLr/ACwQvwqiloAm6wB4usRywm4hTQmKj1IN70hab7gg4zw+VzAV2OmCFKSRBBCsOokjAmazdRk0s7EC0STgBuG5JO/LK7FUHQDV5bzHPblh+M2QLTHzGK3kgVqhwJUWe4HhPmbYsX0vLwCay/PASDMiDI+WMJmAOvy/5xqmZobitT92GMo9EkAVkJNwAwk4DP0o9ZxsmbYG2+MNTQ7VF/uX9Dg2qwZQo0yFAJBF45nAa/TBplhN7Dzg3viJuJHoPljarkjp95HyxGcg8RBwGx4icbDiZjle+NGyB88brw5yJA5xYYDVs4pBBVTNroPxxEalO31VMx/QLY3/AIa55H5HHv4c++kx/nTAS5avTSAtOmLz8I3Nr+xIw8qZVa1ImiqUq6eKQohh9yDMcojpiv08m4bbyviy5WoMqneOQDHgH3m/YczgK/k6atqqC8RsTpJbkwIlRY72M7jGcxTBufD1EgRESB6bjyIwuNRogWkyY3J8/S+CuH5gyVbxLuVOwI5jpf2wGnEV+HbURJHS5x7EGaNzBn2x7AeupOC8pnyLzhDQ4vJ01RKz8Y3H+oc/UYaPRIAI25HAOilGsSXWHIjWoE/iI/XCDjtNqJAqJqGy1FZoInby9DiShXIOGuVzwYFXAYG0NcHAV0UzMqrEFdXt5+mB66CMN+N8NrJTdsl45ElGu4MwdPIjST52xWuznEatWq9GtTAZRMgSFI5EXv5dRgJDltFIMV+J7TyB5/8A8iMM+H9pXps1LMQ6nw95ABWNp0i6/iLYOy1QIrd4gdCB4WuxMmD/AE8zaDtgXNZOg6GpoqKQwUgMDIIME6p6RPpgD0q0XDEk09JAGogBtUxpaYIgE741agZgLHvv53wK+Wp1qC5dJVSdY1Ekox8IPTSTINhGoHCjLVc3l30EMQJGhhK26R+YOAfMxU8x+uJ8tnipsSD1GFWS7QazoqUYOwKTA/2nb1nDSjllqBjRZXjeDtgG1LiIqArUQMIvbfznCHtVwspObyxgBQKtM3UqBFuoAABHvgzL5Z9QABt5YY5xAECErLEAqSPEOYE7+mAScCVqqIy0zTERfcBrHTJuhB9RywHV4NmEplTTLMZclYMBQdyOfOPTnhhQzJBaTvYjy/7wSnEiIIkEeeAprV5Gggi8xG5xFWoiB8z74vb57VOsAz5DAWayOXdpNMA+Rj8sBSTl+gxIKSD4r+X72xY63Z6iZKNUQnmGB/MYHr9mFYWrEHzUfocAkWgsWgW5DGiZPeZg9Nz6Ycns26r4aqEyZBkW5ct98SV+AVu5UqoL6mDQwgiBEzE88AvauQiU2JdALX2vO/UHkbWxpSotDNTqP4dxJBANuRjEtHhFcEB6Tqs3IEiOtpwTwym71Sk6QVOoHwgA7b7XjAJyXj/yP/cf3wbTqv3Rp961yGVtTCDsVPkRHlbGHQjdSPIiDPob43zVcDMNzAcyPQ4Cw8MyNZMrWqK7MygKrsxgyRMSdhtJwiTN1x4e+qMPN2I9QCfLF5y9akaC1K2oh0EMnhkkMmgrHi+Ene2E68EPfKBSqGlIksLaTzBAHK8C/LALsjnK6n/zVCByLE/ngmpnKlZg1RieUkmLAf8AG2Hjdn0EQHMncTHSJCmOvig4jq8PpBZTxBWhzrIIB2JBUX3FvLAKu7B+0AfPa3LB9DMF0Kj49w1pYKJKzHL4oP6DHuIcNC2Q6p5NZlESJ5X6+WF1Ksabh0MEbHp/n64DFQdTj2Cc5SDIlSmDDE6v6SPsx05g9Dj2Aqeay694ReNRA674MTirJUYkFlv4ZgGLCTBOHXG+DhKiMSTMnvAtniSFMWDwN/tGcV+tTVnMG029+uAe8Pr08xdCEaCWRjcR06480g4rVbLabiQQbEdfI4c8L4mzladUSCDDgRAHNsA4yudIi5tgupw+lmKiVCSlRb6ktqHRhsfI7jC6tljAIIK8iMb5Go2oATvgB81TNIO1VSFEtqF9QHMR+W+KxlO0dVlZ9QVC0S2lUAEWi5Pp4iYOOodoHROG1nrKWVY23uY/X8McDzFVqzqqgKsxTSbCT58ydycB0/srxrK1mIGpXXYtGkz0n7MjY/8AGH/aWmalJXpElSdNSfDpixsYjUbn/m9TyXDdCfWgCqVCkpsAswL+t9sWDgLuVqJrWqSJCuTYgc+ZBEjAVWvThiAbREjmMYSmaTcyCASuqAZFtt4mfXDjPii0CmuksbEamAIsUI3HWY2xFm8hUsygnSArWIIMwIkCZsLTgBV4zXT4WgDYEavxaSThdxLNVqrq7uSynw8gI6AWwUOYIg7emNxQBpseYYT6Gf1wDjh+fo1F1M6Um+0H6+VrjBtGmjT3dSnUj7rD8sVJqAxo2VgQD5nAWuplWnY+wxitROoSDvcx+OK1WzlQaAjuulQsBjcyeW25w1z3HK6Du0IOmFLNBuB4jaN2n2AwBpp2MHnv18saS0bg4K4VxlmTVXpqGLQpEhel94JuAdrXjfA+Y47SDFWy7qwMG6m4wEffN1wwyeWqVEeoukLSA1eIA3PITJwPw/O5aqxEOsCbr1IHInmca5bN5dtQSqB1DiOfUgRfpgNhnWHPBKcTGkgidVjN/bGycNLXBRrTZxt1xrR4PqDC6sL8ipA85scAJmMjl3KN3aSuxDMIvMb9caZzs7l6jMyMyliSPECJPkYP44Kr5Dc0yXUbiCCPUHl5jAioQdiIwFiymRqGlToUaximvJtLOTuZg9TAkYQ9oeONSoVXSpmF2WA4kCY5iAeXPfD/ALN0W7xYmZEfthZ2kqU6lasI1KzFT5jb8xgOe5PtNpOpMxpMQRVptcb70jBuTcgETjruRzdA0KK1tMsVBcagG1gwIMlgQeYPzxzFuw1EsfrSB0i/oMW7h1NKdHQq/wDjTwkkkiDY+tzeOmAe9ouG0lKNTchSkS+o7R5E7RY4rFfhz/ZXUOq3H4bYY1aZ7oDqEMdCF5+ojCqovPAWLhHEalKiEGXUQbtCy0+pPzx7FVrVSIiCOhx7AWfJ5oMsG4JiP1HphZxzgmkhlBdftFVAM+3XqR+eM5OodR5zYziwZ/WmSJp6WqagFDGCYPK4kxywFQGSp1VpgMykSNDkAkC5Nr8+k4CzWXaiJZk1GSIIOqRsOigdcM8m3f02100NUNJgFSDbxOARO3K+2MV6hZVD00FU+JZEh4tAJJklYPXbAA8Lz604LSNRjSt/czi15fukkuG1gTymPnA9/wB8VZco9dgDTYHqJA3/AKv3xahSpMzKjyzQWAuTaJJnSNgRPn1wCPthxV6opU10rQJBjWQxM2JI3ty2v745rn+H1HzJRYLlrx67+QAx1fO8OckqtJjpsA0EFRsfDziN8S8cytGm4emgU1BLQLz1v1vbAJ82ffz88B5WoRUUTuY+YI/XBGYt73BGIxkXMVCDp3EES0HkN+W+An4ZWPdh48bk6yOekkfPr64s3DlIZdR3g2NxP6i3p7Yqv0t6dRlZBpZpQFlWNQB0gbkycPKVGrp8OimZv9s6SNosL7YBAnBTUdtNcNuzQrMROxaYifM4bcL7Kgklq4jSZWIJnluR52w7yfDAhKIugkkk9Wjmd5i3lEYx2g4ymUQqBqrNfTyH9TR+WAp/aDhgy1UUw5YFQ0m282MHywsUs7aUEk4Yrlauc7yoaimqCJViFsQSLmwFrDHuHZPu1bxozkgkIwbSOQMYDXK8AzIOvSnh8Qkg3m0j/NsbNwOsqvVdNQXYBhc8y0GyjnhnQrNA62v6YtHAKLu+mLzcHmOeAp2VomrQptUsCx2tCIJkDlvA9MYdwQA0xEB/tL5HqPL5YsHafgpy4JWWWq7nV0FoT0t8gMV96ahIkk+kAD98Bp3LUl1ECTUW4uCBJkHobH2wHmMiBUddrkCPXY+uHOUpB6IQzBZiGn4IAv6XxtxDIGo3eIwcwJv0AE/hzg4CuUQEjxMjKZVxeJ3B8v8Anrh5xM1FompQqN4ihIQmAoDCfIarQRyGATkHkyCoFyWsAP8AOmD+BNmFdUTWELAuAtiB7c8BFwfjlemVq1TqpzpAYCWbmJtYbmf+nnFuKU6TEGkSZssj4T9ra3QA4FAzBFIFrlyWRyJgkADSeUA/jiHjOaFZtfdhWBiRzAsJHkBgG1DtIO6ZaKMjEXdtMgbEKBtbnhHmUXWdBJWTE7x58sD0jAkbzicOCNoPrgMBog4loVYkX8cAnoJBxDUgiMaobenPpgFvb/iLqsUyQrLJK8jNpMzsIFsU3s/xGt3yhdTzus7j3sMXnPZJapEtodV8JaYMbAifX8OmGGU4W0hssIQrzA0C5BAUC7E39/LALKzEEreR0x7Fs4tle7AqKKeowrBwwExuNPpucYwFRTtxQAp6KTNUqWK6h4WmIPvcW2wfQ7Rtme8RlBpeIKg//WT4gfvETfzGK/w7sR3bipUrIAktBHOJHP70ddsPeDcKVGVFbUVYXQFhvfUTG/WOuAc9nMwGInSwG1UgTA+wxNww332GD87nmTxVVFRJgBBLAgbCfD7SDvEnGczwxMu690y3JEGdMHT4mAsCXOmWn4bbiV+b4JVqpUbK1hQzLMS48TKZWmwRZWFk1EY7xfzwEnCalLME1Eprq1FLvUVlMXkNDAgXiDsIwvQUS1QjWpEQAwutKCdJjnHXrhZ2pd/odGaqCvRdXJUAamcEGNIHwjn5RzwR2b/+3Tp1G+rdnqIZFSGVUp7FUZRdybxJJ3jANnztHMFa2qpTamwJMDxAknTY9QfTElWqpaUFNZA1KTIkjmrFRffbfC6j2bYSrZiiqwbfXfEQQJHdDy/HDL/4wwpq61qNR4hyRVuIEABUk3EydrYCOtlZS9JaZX7Xd6l6wQGYj/nA+Z4dSqrMvqImwN45CRKzeB+ON6B1uGOcWN2CiuLD1pxjFOs/egjOr4zEaa5F9rGlFjcemA3yvC0FY12Urp1aCwA+EgSAeX9WLBl8oAfG6XMfEu+8ev44h49wt6j0qkhqaKru4Lb6AxhTyJFvXliuV+H94aZU6Wd4Ckc2N2kX3iT1YgfCcA44p2pCh6WXU6tjVNojfSCP2xScwD4iSSx3JMk++LOOz7lNWpDI1QC0mU1/diYnnywnqUL7TB2OAl4K5pUw0HU4hgfuzaRtth7kMktZpACv94DfyPUYUZXOwfr1ZhbTpF52v5c8OP4sBQY5adXwszWKAjcDrynbAKH47TVmUUGOkkalcQYMTcWGLPlO0x76KdJR9WramJJZqmkD2liD6YqOX4dKNoBLeEADmWMRi28NSiyFBpmilPW95ldcj0F9uuAXdpeKOz6Qx0KANP4385nCVKZZoXn/AIfbBtdUYljUFySYU8/WMbVClECPGzjxAyCoOwsdzvvgBq+ZXR3agwuzTY9THn+WF/eFTIJB6g4JrFbkCAeUzHucQUlDEAmBNzgGeb4pUAWmG2UE7SWInc+RGAFzNYsHao5I3h7xhJmu1NJ3aFfST8Wm3z5WwTSrTEGR1GAtlGuK9VXstQMsXswB8/tAfPAFYaWYRFyCMA5VpP5YsWXpjMpcfWDUNQ+1pAN+tiAefO+ASC0jyx5TyxmpTPxQY5mDHzxLlK3dVBrRWtBVuhG8jYxecANOI6hgzh/nuBDdNSgkjxQVEdWB26GMB1MlRpH61+8O+hJA+Zg/lgFlPKvVDNqAVRuxO08up8t8POy3FhT10QG0KCQ7r9qdxewv098A1ePSjhKSBVUaSVAI8QiNMRzM7zzwkoZ27kgqXRgCCxaBf7R2kRGA07W8ZarVszGmtgync8ycZwO3CS7voI0iIedMyJggWnnjOAbZZah1qKLaX3JAmRcEarb42SvVpB9ZcBEJvaSbA/M29Mdt+j1dRHdUtMtcqJi4WADf7JMxzxo1CsZBo0iJ6LESPP1wHH3yr0vCuYqSBY6Z8Wp007zqLIFAF/FeyHDn+HgBF759QModOkFnYfdvqJWTExov1x0irSrydFKlEkeIAWViB7aPzxNllqkJqRL6tfhG4MDnMQB1wHKc1UAZzppioph4Akmbtcdd/M4gFR3QnUbOqhfNw20f6BtvjrHd1TBOWo7GZIseQ28t/MYldaoErQpyVEiRcwbegsJ88BzReEM3dlqgBYwSJP3RNhv4gDMYP7J0i6kzdTHP1BPkbj2xeqr15EUEi0mQefr5z+2M01rDajTBJuRHwzbne1v25hyvi3AmpswR0Ratfu9RViUU1EQhVjxHW6gH4fPFQ7BivmHZ6rhVTSyhk3B1EmRsAEPK+PoZDV3NBJAEEFZub8/uhef5YxlaL61mhSVSCGIiRAttuOX+QA5R2vy+aFE0qVUKCFUk1DPh0kkWmAhWwv4jbFZ4Dwuo2ZqUvpdQ9w1FqMzDu695pUE+EwGOxsCT0P0Ycsh3RbEEeEbjY+ox5cqgJYIuo7nSJPqcByLh1Oo70/rWBc6g0Bgq6tFz13+ajnISdrUApBaFaoGqLVcsoVj9TTWoVN+eorqU/FpHO3eVy6AQFUCZgAb9cYOVSI0LHTSIwHyLk+8o1L5hIJuGcz/uU4u+UzwQq4ggjxAGxHP5479/DKP8mn/Yv7Y2+gUv5af2j9sBxyplmonwPq70eGDHhsSDyL3iMArxSnlcvXarYPoQgXMybRy2OO6HKU/uJ/aMavkKR3pofVR+2A4NwTieXqgupsDADQNTbxvy3OIswZYkmSb476OH0h/6qdv6F/bGfoNL+Wn9o/bAfPZMAzt1nHuK5HRQDF0DPK04OrxEFRqjYX9px9CHI0v5af2j9seGSp/y0/tH7YD5Y7N8AVXqVMyFco2kJqVhq5loJ8oB67Y6HwzixEAQFHIbY7GvD6Q2pUx6Iv7Y2GSp/wAtP7R+2A5Vx7IUTljmAuh1IB0wASxiSNvlGAeEZ/6KVepJ1TFOYgEQWI6kbD3x2VsshEFFjpAxo2Spnemh/wBo/bAclzfaOm4I0EgwrBiDCc9OmDNhuTgbjGfTX9XTUEKJZhJm1xNh0vJ88dj+g0v5af2j9seORpfy0/tH7YDhL55i2onU3IkzBPMf5bC7M1N5N/PfH0P9Apfy0/tH7Yx/D6X8qn/Yv7YD5wq1QKRPVgPYCf1GA8mTVrALF5G9gCCBj6b/AIdS/lU/7F/bHl4fSG1KmP8AYv7YDg2XakihNAqAAAmSDqAiTB6flj2O8/w+l/Kp/wBi/tj2A//Z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296" name="AutoShape 8" descr="data:image/jpeg;base64,/9j/4AAQSkZJRgABAQAAAQABAAD/2wCEAAkGBxQTEhUUExQWFhUXGR4aGBgXGBsdHhscGx0cICMcHSAcICogHx8lHBwcITIiJSkrLi8uGyAzODMsNygtLisBCgoKBQwNFRAPFywZExwrKysrKysrKyssKyssKysrKysrKysrKysrKysrKysrKysrKysrKysrKysrKysrKysrK//AABEIAMABBgMBIgACEQEDEQH/xAAcAAACAgMBAQAAAAAAAAAAAAAEBQMGAQIHAAj/xAA/EAACAQIEAwYCCAUEAgIDAAABAhEDIQAEEjEFQVEGEyJhcYEykRQjQlKhscHRFVNikvByguHxM0MWJAdjov/EABQBAQAAAAAAAAAAAAAAAAAAAAD/xAAUEQEAAAAAAAAAAAAAAAAAAAAA/9oADAMBAAIRAxEAPwAPJLoULUrLULVCqlLw5vost7XmwF8MMvk1qAaHB8Oo3EQSQp356fzO2K5wqVSorADUQVbUCVMMhICz9liJw14XmUQwukKaaUiNYFgmmWDAEwZYR164A3+GNNx9mQJ+RvtuLb3GIKHDW1LqPgOqSrAxpEkWmDEfPDHh2bqBS1Wm1Mju0OpwynRpkLawYKJOJjUqkAd2Z0t8bCRrt4YECFG0Dex6gndqpUBjOlbAkSFifyM9cHZaoU1LrhQYMXM8gOpJHpY9MC/xjL966glWBIJqSFJ5qCR674npZEvpakwYE65kRbzmDBnngGVd2RFPiKmDLLEnrMkWPt59ZuHulK6qqksWqRA1Gwtf7w9JHljbNZnVSRGIK/0hiTFoEgCbxy9MI81nFBgKx5XgA3JuInc8jgNa3A1JVkrEsrAy4uVmYaNzOxj9MTZ7glarRBq0iGkkMokEWvba84jrZrRZlJIImTtG4mNicT5Li5k/Eb82sRIsQB5QOV/mFT4fwjuassdpgCQZ85wyrXJvtixdoqWrLJVtKsFPUyDf5j/IxW3ebjAaMLTiMVCCCNwZxJUNsYoJqMCNWwwBblaiBiO7qaraftRcwCd5jnz9sHZqgKyo0whWz3BUhiCpHP8ATFfz7T4Rsth+p9zfDmlWdsvSC1WDQSsGASCBpa8STsT088BrRqaWq1mWCpIQHk5Me+lZ/DC6tXLXM3M364atSeuaYdSsr4nY6b6iGMcztf0wHxSllqFNmauZQhTCHTqM2mdUSN4wEvC8oWRnXzQydvhM/KRhHxvtKmXbSo1MN5Npw+o55VIFPu9DU1qfCfFIEm/i/bTjn3aDgjmq1SHdXcx3Y1R0kzIn0wFi4L2nTMuRp0P8Ucj1jphDxPs86Zk1mP8A9cvr13veSgA8RaZHTnIxJ2WyNMZhHCMdIIKyI1RF25k3kAQOuLfnc2z+I6dIOgBfhFpgfPfAK+zeXSotZsxWqFZkK1JlOpjJKSW228pw74HwylTdwlMd3U8Q1ksXIMg6dVhvfTO19sLUqyw8pPyk4ya5KGGIiIufwwD+tlO8OmoxXclUbwkDps3XecLs1RJI7uAqgaQHJIjqDznoMB8KqO1UmWdtD7kmZUjn64ny3CLTVHdggwxsVIi5Xcg7WvgGObpvUQMXeSu/i3MkyANgI5TiqHJ5mjCKWgLLVlJJIOyrNtfKTtfkMOs7mF7sKdWtbh/vevtb2GCczW+rpA3Up8Uz4v3AjABcPzNU0SMwdQkBVmSgIP2jct1OxxisFaiFVmDEsINpAIMAj8jvfGlZ7RNsBDeZiL3AI+RtgCuCZJGDd5T0qRE6iGaOcExYjy6Yc1crQqd2rqfCAqsCQ2kHaZvtgbLVzXpAllZgSDAj8ud9sSLQZTEQ3ODt/wBYA/M5fUmla9RDrkMoWdMWTpAMx649hU2YbkMZwG3/AMZTT9S7awpAmIJPny6+pxXKHDHYkaWBVoPhJIPT18sdC4O+knUD5bW9eojlfAPa/Nutbu1bSpCuQg0+JhzIubR8zgB63Ea7U0paUZkZYOZFMNzvpFxBgczc4kqcUUswqlDUDeBkpMVHQN6WM4TJQOq6M02lVMwd56/niXO5A6QXgOi3qMxXV4iBb4piIPPATcf4fTzDEszd+qmFFpESJ1bmIHh8sVeplq1MavGkC1mJF+Si+59MWLK5ju1CIVqPq1eLXpX0Y/8AAxvnuFJmkdQfjF4dW8QIaDHoRPngIsnxjMAUiRT0hdbF2UO7f6ZCgwovPzxvwHiFWvVcVe4FMLKBSS0naSDB6mOmEed7N0zUU13pBQAsKKkgDkAGgDkN8NspWoIrGmksi+FTOmDAm9yb8+WAZZ/NnX46VQMearrU+c7kYlylagASzwZAiG5z5TyNsV6vnqtVR3rmF84AWZgAefM4rXHu0jCpopQFQgTuWYCCZ/C2A6JxfjqVAlJCO7VpeZUtuJE9J/LCivCkrzB/LCXhPEPpFPUR4wdLAczyPvg3NZlQJJ0kWM9R++An+k4zRzIUFtXi2VY6i7E+n44gyfDMxWvTpnTvqbwr7E2Pthz2e7P6n11HQ6CZp3MmNiSIsSDacAqajUMHS0NsYww4O6BHSqdYpnvIXZSBeTPQbDGOJcIzTMyjTSpk31N4m82jc+W3TBHDuEUqKaWYuS0vFpABGmBygnn0wGmT7YMUqMwlVKhVhRpnVtpA2AwnpZlcxmHpcnU6ECEX0mBN1MyRJIvHnix0Po9NNNOiiyZkgmYkarze8YwmfbUsRba2ArWU7O5hlyvhYGn3iEuwWF1SDElj8Rt5csW+rwsI0Bqfd6Y0qPE0gEkk85vblytiD6U5iDCjfpeZxCAWIkmOv+fLAT5ehlxY0587T6WAtgbifA1ekPovhZWuh2bVF56jEyDQsgTJiTyHXG2e4wiU4Ne5ItqtE32wAeV7OpMVKrAwQdhvbaCcE1+zGiBl66uDc94CD6CFiMLw5nUDPmP8nEqZtgZm+Ad8D4CaBZnYNUZSFVNVvOSLHpthJnqi6NNOt4Ef6xWLCOhgkyLQI3JwRT4m3Mn88F1M8tQN3qKSRE6dx54BFXzNJltJMQC1o9hj3D84uhqTbE6kJ5N5eo62w2o8MypIOgj/AEsSPcN54AbsrLKUrKVBkhgR7dMAoqVNLFTuDiPtTTalSXe4BJiwkTHyxdBw9KNKtVzGqsaIEaARrMkAWMEbekXONF4pTr0TUejo5SQDAiRuOtuck2wHJMpn69E/Ulu8a5UCYUXuOpF/IY6NwDjVSpl1qPlnNR/BMiCBEsARAuOZ69MacN0kzpALnw6AFZfMMOZM3wdxyrqqGk0vTULpYN4gCoIMnffngCmygcxqUMN0YiQPQY9hFVelS/8AEhdju9Tp0AU+8k49gLHl89QRiFbvGBHwyQPVj4R+OKT2g7a1VzD6qTSTuxKgjYaRG3Qzh46KUZF7oyCLpouZva3Tptil8Sz1TLslJ8vTZVRSAdbgEgTEsRvO2AsnCuMCsNazqWDBboevTDOtxMEkhN+RPwiBZY29dzhB2d8TGs9N6ciI1SCPIGCBGJOL54IrLSKvUidMwY8xzPkMAwWoSSSIhdRgkk7WkzG/Lzxvw/MsUr1CTJhVHITa3oCPwxUeFdoaquDXCinsbEE+QHMdemLRmHAQKrIikq0M1xqEweZ5YBcag2549lK8VFvAYgH054Z8M7PGsrt3iAKpIiQSfujUAPfAlPstV3epTX0Ib8iMANXZHR1VokQNX4X/AOsUWpw+rr0925PIBSZ9Ix1SlwvLKoDAs68yZDeo64JFaBCiAOgj8sAh7G9mKtJVerCBmDEG5IHKBtzucWjOZHK6tVOmE23lyD5aiV/DAZrNtPtjC0if+sAyzueFUAVPHpvsBt6bW8sYfipYKt1AGmx898D5fIsxNthP4gfriX6GFEuQo6kgfngBXd5tjHdNM88T5jP5ekpdm1wBAW8lpiOXI/LChu1Jae7oqoHNjJnlYYBuMoWmZ9/3xvSyYFyygfsJOKlxbtHVLChDE6AWanPgLXuBEiCLEj1wV2bUTTNWrTZtbsgV51+HTFzPIi04C0Ue7Ukat11EkECCJBJIgcsL+M8VpUfCrKWAvqYC/Tn+mB85kHrU3BqU6YkErMeZDavEQBcA7Yp3GkU1HIIIJ3EfpzwF+4FmFrU1qeBmIuSSYJtHlGGGYy1Gp/5KNNj/AFIJMeZHnjk3Ds7UoHvEbSNiDcN5RzxY+Hf/AJDgxXpA7+JLb7eE295wF1rcDoupNItSOwC3QRPI8r8sIq+RzNMw1LvF+/TMj3HxD5YkyfbDLVmVFd0ZttdgT0BFh+uLFRzLrp8t7Tt6+X54Cr5SsrmPtAwQdwehG+CqmXMk8zi5Z3gdLOIyEKldk8NRTpYE7XF2E7jHJm4lmaDVEdwTTJRi14IMfpgLEsg+uJ0zREfKRhFw3tUHPjprpjdGv/aR+uLFTzOXqUy6OTc2H2VHMiJvM9BgC8pxJgGO8ATcT8jc+2M5rOJXXRVGpZmJgz6jC5aOseAyP6Wke8be+MLlWEWOAeHhdGnTFdFY6RpZSZgG2rzAtbCXiGc1KFDl+bEqFveAOcAE+V9sWlafd5ao1XwgppA5ktYe/P2xTqiKObH8MAJUSeePYMqUdIEqRIkW5dcewENRhffe3pfl8sa0M1INPmJKe1yPff1HniGtViZE9PLGnC8gSe+crpEhVJ+I3FwLx+eAiWtVqMQqMT5Db52GIuJdkXqVEdnWmwB1LBJm8QBz64tWWaq0sqEqBIgeERzjawwKuZeZ1GeuAVL2coCNbM4ChQtlUR5C9zffDWu1LVqSmoPWL2tzvjC0SZ54mpcPYi4wEHfMb4jIJwxbJqq/WOiA9WAwPR4rlZIDatIkkCBboTuTgI6WWJ5YMy/DWPLCnM9pagpBqdNU1MwGrxHSoF+kyT8sVnOcWru2pqryDIgwB7C2AvNTMUKbAGoshgIALQSecfrjfi/G6KVzTpaaoP8A7BKrJ5QRtPS0YqmVZTl6evcnSf6ryottYm/piPOZN2pmpPdiQGqMNIC9b7tA0wOcYCXj3aHO0VDL4NTxZRARQJDE8mYxy+HzxUxmDmKultZJMoWqM+nqCelt8WkKlanTU1wKUaQSr3W40tI9w1iDeIthhwns7TotqXuwBOt9RnQRY3262tgIaupqVNCFMTuReemx3n54zRyCJ4mA1D/16x+POPLfDKvSa/c6GKkqzBhqHlB+ERafLEHD+zrufGuhetmJ9AD+OAVZzgzV3Z6xqd1qB0IB9kSRa0RF4k2ieQeW4XUOYNd1VaYEU0MgKgsBBg2HzknF6q8C7lNKu7xckII/0hdV7z5YHoZWkUBzGu5JQMBqvzgC0/1W2wAeWzTnwfVhQJFO5lQGnqZJPXC3hHDUqFmYEU9yGFg42g2MdRGC6nDSzkoMyhJAYmJj708x/wAYn4ZlaskOXZYsaiqGEf7tW3IjAF1qNNhBVGWOg/UYVZns9lm/9Se1vy2w8GUm4uo+c4G+jEA7++Aq+Y7H0SIXUPc4Z8Hr5nKkAP3qAWSpePQiD+mGjUre+0frjS45YB6vapgNVKgBWIMF2OkEjchRePbFBzXAK7bgMHJ1w03P2rwd74fiscSjMwPXAUShwirTEMhlyAB6Hrg6lRYVR3ZIUoSHFrgX388XCnnMbBaTgqyLpYENAjcX264BPQpaqgVGFNmVZuILiCSGBkH4hG17dME5TjdZMxocEAPphgGkTAmb3F5DYky3Z3LIwCB6f9IaQZ6zf2nD+lwAlS9Ru9WCKZAKlD90lZ8Ec+WA0zmYY0icxqZ6jjRTJACaZn4dx4h5kQcKDS0gs/hRRLEmBA33/ScWfivCzUQlLVfCxTWJMLBC9TBW3OBincVDvRqUiskj4WmCQZjy2icABxPtVRULoBqTcS0EDlINwfbHsU3jfDKgbV3bw0X07WHhMCARtj2AvOcpi8X9owVwmuj01pMNDAmGgnVN79I+WNBTBnVMeWMVaCikdIjxQ3MmwIv6zYYB7T4ciqCzoDJBLNGkAf8AeBTxHKJIFQ1CLnQtgPVo59MIe6WpCt8Wytv7Hn74mHCRAVWpkSJOsCT6TqPQAfrgDG7RlqTNQRNQJs0k6eoFpjmPfrifgfEKzIalZyZA0hYUTMTA35H388L+FZdKdYBqZOk6gSGAkROxkiJ57xbDPiGaRa+gKPBNMM215IsbfEI+WAUV0WvUMEKRMg/ak3b1P7YEp0+5SDTB1G+qbaYgW98arULS1Lw1gbWJWesC45+WN8plKeahBVqnSCWhTaLkHVIMn4Z2A3EHACcUzBLXAECyjYDeB8/xxNwPhVV27xkYU1BkwZMgiw3O+LPT4ZTRdbqpdo8JYOF5i4+1YexxOmd0MwEHlZjHtfywFfestGEXK1K1RXsWVggIWJURcjaT0tg+ur1aR7zKPVceIqSxAY2Av5G8WE4Zfxc3gBZsYufmcaVM+x5m3r++ArX/AMZpVKhbNM9CwAUOr7bKFC+Ec74fnK01VaKUWakG0iG1QBf6wyDufO/ljf6dO4Hyxhs+T5ef+e2AnyqBH1aaaWAfxgNeymIkk9LbHfC/PVaobVLuynwhppgm0AKPj9Zw94pxVSU0BQFQKY6i55SRPrgWlnQL3I5jlgKtme0dakqqsUyRLNoux1HZjMi0W6HAVbtDXcEms8zNjG++2LtX4jq+L8p/PAzvSO9NCPIA/pgK1xDiVcLMvpUBBUM/Fzv13GE9XW41iQFNyOu8jqfLHRUUVFfwBlF2DbcrdOhA8jgI0aJ0juk8JJWBFz+tsBWc/wBogaemkHVmJ1MSASfvSOZv6YHyvGKiXNeo3UELHoCZPvGLZV4Vl6zLqpwZJEMeZk2nE9bgtEyaQ7sCLqqEif8AUpOAq1TtfXn4Ken7sH8wbnBVLtSSPHlx/tY/qMFN2QUsdNYyfvJ19IwDm+EtQc0qkagJkbEHY+mANTjlBh4g6eoB/K+GGX7qqCKdRGKid4MT0Pris1cuMF8HyI01y3Kn8ImSCCOXK4PpgHTZF+Q88aqrAR/nrhRwqq6uwB0go20gC06vmBgjh3Fqtmdpp/a1KG9IIgzP2b4A4apvi257NNR4aWVilQlQhBvcgkf2i+FWQpO1YLUppTpn4SWh2kb6eQ9enPGvaLOJUWkWMKFJVEvYsRMm0kKL3wGOEcUq5im9NmHfKA9JyoliPsm29xB3xjIZ5MyzLmE8YHxqINvvQPxIwq4fxQrVQp9WsgEKJLTbxHnb/gYsHDeIUlSuK3iqUqbkldWp1U7HYFgNjv54AXidGlliNWaFCQLVZBv0KyG25Y9ifhPEsstARTY0w0KlTW7KTJM61YrygeePYCtMCdpnlGJlzb6YMODuG/ff8cG5Pj1NWE5amQPukg3HviHu8sSNL1KY5hlDEfKMBBlKVNywEoxW03EcwNjMfrhWeIZUOqd+oMxJDRPrH64b52iWZTlzTsVldUeEEaidUT4QScVfLcCTLZvVWp1XR3YUkpXZVaQKmoeEwdhM2npgLTlqLURUcagQPDMjUwhjboAPxxnLZnvXQvRVgyAsyzOpWg2FtW3Kca5ZwVK0W+tAPgrVFDco8I8G3nucSZeoaICqoUm7xtqO/OMAx4XRrd6V0LT+P4EmQZgz8M89j6DCHtJSrVP/AKaaCsszvUdzsY8RUgEfEY2kgAYtPDeI6Q0xDDSbcj0n9cAcQyHdpsXptYGmFXQIYlmtckmIHkd8Ago1CAi01AUeGmsQI+05G8Rb53w4p0aZXWXCg3AbwmB5E7YWcTy5ohXIKoyqR4hqNpFOxkRux6nCNqJr94CRJQ35DoB5csBbstl0edDqQASSGBFufztjdeHHlf8Az1xyytxLulfLafqiyg7g6V3I8y3i9gLgDBXAKBXWVZghP1cmCQCbx5iMB0luGsOW/THk4Wx9r74pT1X+EO1/6jywQ+aK0Sgc6meXaTJWLAHpJJ+WAuH8Lc/Zj88RvlHUWHncYqXfVCrKrNpZQFlzyYGxm5PlgVqbwCS88jrYWwHQs1kqb0kanqUjwuGv4oFxHI3wubJ+YP54qOV4xmBUClnZGGlkX7p6RzG4J2jE1Tg+eSoR3tVk+yysPEDt8Rt5+mAtKI4XQPhmYHXaTzxEaBm8jzv+OKjXocUQmC7CbH6u498T0BxjTqFMkefd7dYBBwFp7pl2n/vEYBHlivZHjfEQ472hKcx3Z5ixsZ3wcnH8wU1DKMdJ8aDVI6MtvEp+YOAsvDtRdQQSJ58se7fsoOXn44af9No/H9cV6l22FN/Hl6gOylpAJ9x+WFmf7RVK7a6qq3QibDkAd48jgC229cGcDKqzs7aVKlY6lh/hwuy1cVRZXBG5sRHWbRibMjuSVMuhsxXbVHI8iJ54Btk8rTpIWeqCGsgVTqIm5EgRO0+uCc1VIEZemoUXWoBqdR0EjwR5D3xVKeamBfy8sGUc4gUq7EEmPAbm+wbb5dcBYcu+qtSqSTVWmXbV9rwRM7SIv5EYzxnJaloim6MdG0hTBJIsY3BG2Jez/ETUc6gmmApY3OiTIPMHSNzscG8Z4lRRiqGoJuBTaPBEC/IW5b4BRlezlZYeqO7VdpuZ22Em37YtfDOG310wGLfGWLL6DSZuRYmZwgzXE3oIBlwEiDUJOtgel9gNjHPA+bzj1EQAlbKWuYlryJYnYjAF5rI5Ra1SnWep3YYnRokB56t0FrevPHsQ0+NsoANMMwsxcsVMcwJsevXGcAq4pwWplwGJD0yTDrMejdDtbA9E2nri0ZLiUAq0MrSGUiQfXrhdxPgE+PLXHOnzA6r1HlvgEpTUdKiSbR64c5vhdBFUABmRFXWJlWuYEmV8LG9vwskWvEqBEfETYn9gOn+Dy1pMzvv54CkcQztcu4WrJk/DCv72DH5nF44FxcZlAGtWpga1vMnncXnmOXngHNcGo1W1Mni5kGJ9caKO4EU5ImbkzPkRBHtbAWPIiaihmFNeZbUQPkJO3LDnK50QVmYna4I6Xwh4Xm0zCz4lbYTBkjcSIE7HlM4mqKw2ERz/AM/XAEdoOB0s1FSm3dve32bmbjfcm4xXE4PmKLkvTGgWL6hpg9CTh8KxAuf3wZl+JEX6b/8AW2Aq9PhVSoG+qLFftBZt1/LBFPsnmmYwggbksPwG562GH+dy1Gt8epD1U2nrBkfhgCnwHMUVapl6n0hmlVpHwgKRdjBAYxaLdcBvleyA2fvC/MqIU6TMAkWJ2ibxgpOzwWoAVSCNTd4oLx0geFQOpBP4Y2bOCgEo6mOaDDvFpsNCLubxA+7tO8byY+03EkdtDvUNKFBi4BIBDTM79R16jAb5rLr/ACwQvwqiloAm6wB4usRywm4hTQmKj1IN70hab7gg4zw+VzAV2OmCFKSRBBCsOokjAmazdRk0s7EC0STgBuG5JO/LK7FUHQDV5bzHPblh+M2QLTHzGK3kgVqhwJUWe4HhPmbYsX0vLwCay/PASDMiDI+WMJmAOvy/5xqmZobitT92GMo9EkAVkJNwAwk4DP0o9ZxsmbYG2+MNTQ7VF/uX9Dg2qwZQo0yFAJBF45nAa/TBplhN7Dzg3viJuJHoPljarkjp95HyxGcg8RBwGx4icbDiZjle+NGyB88brw5yJA5xYYDVs4pBBVTNroPxxEalO31VMx/QLY3/AIa55H5HHv4c++kx/nTAS5avTSAtOmLz8I3Nr+xIw8qZVa1ImiqUq6eKQohh9yDMcojpiv08m4bbyviy5WoMqneOQDHgH3m/YczgK/k6atqqC8RsTpJbkwIlRY72M7jGcxTBufD1EgRESB6bjyIwuNRogWkyY3J8/S+CuH5gyVbxLuVOwI5jpf2wGnEV+HbURJHS5x7EGaNzBn2x7AeupOC8pnyLzhDQ4vJ01RKz8Y3H+oc/UYaPRIAI25HAOilGsSXWHIjWoE/iI/XCDjtNqJAqJqGy1FZoInby9DiShXIOGuVzwYFXAYG0NcHAV0UzMqrEFdXt5+mB66CMN+N8NrJTdsl45ElGu4MwdPIjST52xWuznEatWq9GtTAZRMgSFI5EXv5dRgJDltFIMV+J7TyB5/8A8iMM+H9pXps1LMQ6nw95ABWNp0i6/iLYOy1QIrd4gdCB4WuxMmD/AE8zaDtgXNZOg6GpoqKQwUgMDIIME6p6RPpgD0q0XDEk09JAGogBtUxpaYIgE741agZgLHvv53wK+Wp1qC5dJVSdY1Ekox8IPTSTINhGoHCjLVc3l30EMQJGhhK26R+YOAfMxU8x+uJ8tnipsSD1GFWS7QazoqUYOwKTA/2nb1nDSjllqBjRZXjeDtgG1LiIqArUQMIvbfznCHtVwspObyxgBQKtM3UqBFuoAABHvgzL5Z9QABt5YY5xAECErLEAqSPEOYE7+mAScCVqqIy0zTERfcBrHTJuhB9RywHV4NmEplTTLMZclYMBQdyOfOPTnhhQzJBaTvYjy/7wSnEiIIkEeeAprV5Gggi8xG5xFWoiB8z74vb57VOsAz5DAWayOXdpNMA+Rj8sBSTl+gxIKSD4r+X72xY63Z6iZKNUQnmGB/MYHr9mFYWrEHzUfocAkWgsWgW5DGiZPeZg9Nz6Ycns26r4aqEyZBkW5ct98SV+AVu5UqoL6mDQwgiBEzE88AvauQiU2JdALX2vO/UHkbWxpSotDNTqP4dxJBANuRjEtHhFcEB6Tqs3IEiOtpwTwym71Sk6QVOoHwgA7b7XjAJyXj/yP/cf3wbTqv3Rp961yGVtTCDsVPkRHlbGHQjdSPIiDPob43zVcDMNzAcyPQ4Cw8MyNZMrWqK7MygKrsxgyRMSdhtJwiTN1x4e+qMPN2I9QCfLF5y9akaC1K2oh0EMnhkkMmgrHi+Ene2E68EPfKBSqGlIksLaTzBAHK8C/LALsjnK6n/zVCByLE/ngmpnKlZg1RieUkmLAf8AG2Hjdn0EQHMncTHSJCmOvig4jq8PpBZTxBWhzrIIB2JBUX3FvLAKu7B+0AfPa3LB9DMF0Kj49w1pYKJKzHL4oP6DHuIcNC2Q6p5NZlESJ5X6+WF1Ksabh0MEbHp/n64DFQdTj2Cc5SDIlSmDDE6v6SPsx05g9Dj2Aqeay694ReNRA674MTirJUYkFlv4ZgGLCTBOHXG+DhKiMSTMnvAtniSFMWDwN/tGcV+tTVnMG029+uAe8Pr08xdCEaCWRjcR06480g4rVbLabiQQbEdfI4c8L4mzladUSCDDgRAHNsA4yudIi5tgupw+lmKiVCSlRb6ktqHRhsfI7jC6tljAIIK8iMb5Go2oATvgB81TNIO1VSFEtqF9QHMR+W+KxlO0dVlZ9QVC0S2lUAEWi5Pp4iYOOodoHROG1nrKWVY23uY/X8McDzFVqzqqgKsxTSbCT58ydycB0/srxrK1mIGpXXYtGkz0n7MjY/8AGH/aWmalJXpElSdNSfDpixsYjUbn/m9TyXDdCfWgCqVCkpsAswL+t9sWDgLuVqJrWqSJCuTYgc+ZBEjAVWvThiAbREjmMYSmaTcyCASuqAZFtt4mfXDjPii0CmuksbEamAIsUI3HWY2xFm8hUsygnSArWIIMwIkCZsLTgBV4zXT4WgDYEavxaSThdxLNVqrq7uSynw8gI6AWwUOYIg7emNxQBpseYYT6Gf1wDjh+fo1F1M6Um+0H6+VrjBtGmjT3dSnUj7rD8sVJqAxo2VgQD5nAWuplWnY+wxitROoSDvcx+OK1WzlQaAjuulQsBjcyeW25w1z3HK6Du0IOmFLNBuB4jaN2n2AwBpp2MHnv18saS0bg4K4VxlmTVXpqGLQpEhel94JuAdrXjfA+Y47SDFWy7qwMG6m4wEffN1wwyeWqVEeoukLSA1eIA3PITJwPw/O5aqxEOsCbr1IHInmca5bN5dtQSqB1DiOfUgRfpgNhnWHPBKcTGkgidVjN/bGycNLXBRrTZxt1xrR4PqDC6sL8ipA85scAJmMjl3KN3aSuxDMIvMb9caZzs7l6jMyMyliSPECJPkYP44Kr5Dc0yXUbiCCPUHl5jAioQdiIwFiymRqGlToUaximvJtLOTuZg9TAkYQ9oeONSoVXSpmF2WA4kCY5iAeXPfD/ALN0W7xYmZEfthZ2kqU6lasI1KzFT5jb8xgOe5PtNpOpMxpMQRVptcb70jBuTcgETjruRzdA0KK1tMsVBcagG1gwIMlgQeYPzxzFuw1EsfrSB0i/oMW7h1NKdHQq/wDjTwkkkiDY+tzeOmAe9ouG0lKNTchSkS+o7R5E7RY4rFfhz/ZXUOq3H4bYY1aZ7oDqEMdCF5+ojCqovPAWLhHEalKiEGXUQbtCy0+pPzx7FVrVSIiCOhx7AWfJ5oMsG4JiP1HphZxzgmkhlBdftFVAM+3XqR+eM5OodR5zYziwZ/WmSJp6WqagFDGCYPK4kxywFQGSp1VpgMykSNDkAkC5Nr8+k4CzWXaiJZk1GSIIOqRsOigdcM8m3f02100NUNJgFSDbxOARO3K+2MV6hZVD00FU+JZEh4tAJJklYPXbAA8Lz604LSNRjSt/czi15fukkuG1gTymPnA9/wB8VZco9dgDTYHqJA3/AKv3xahSpMzKjyzQWAuTaJJnSNgRPn1wCPthxV6opU10rQJBjWQxM2JI3ty2v745rn+H1HzJRYLlrx67+QAx1fO8OckqtJjpsA0EFRsfDziN8S8cytGm4emgU1BLQLz1v1vbAJ82ffz88B5WoRUUTuY+YI/XBGYt73BGIxkXMVCDp3EES0HkN+W+An4ZWPdh48bk6yOekkfPr64s3DlIZdR3g2NxP6i3p7Yqv0t6dRlZBpZpQFlWNQB0gbkycPKVGrp8OimZv9s6SNosL7YBAnBTUdtNcNuzQrMROxaYifM4bcL7Kgklq4jSZWIJnluR52w7yfDAhKIugkkk9Wjmd5i3lEYx2g4ymUQqBqrNfTyH9TR+WAp/aDhgy1UUw5YFQ0m282MHywsUs7aUEk4Yrlauc7yoaimqCJViFsQSLmwFrDHuHZPu1bxozkgkIwbSOQMYDXK8AzIOvSnh8Qkg3m0j/NsbNwOsqvVdNQXYBhc8y0GyjnhnQrNA62v6YtHAKLu+mLzcHmOeAp2VomrQptUsCx2tCIJkDlvA9MYdwQA0xEB/tL5HqPL5YsHafgpy4JWWWq7nV0FoT0t8gMV96ahIkk+kAD98Bp3LUl1ECTUW4uCBJkHobH2wHmMiBUddrkCPXY+uHOUpB6IQzBZiGn4IAv6XxtxDIGo3eIwcwJv0AE/hzg4CuUQEjxMjKZVxeJ3B8v8Anrh5xM1FompQqN4ihIQmAoDCfIarQRyGATkHkyCoFyWsAP8AOmD+BNmFdUTWELAuAtiB7c8BFwfjlemVq1TqpzpAYCWbmJtYbmf+nnFuKU6TEGkSZssj4T9ra3QA4FAzBFIFrlyWRyJgkADSeUA/jiHjOaFZtfdhWBiRzAsJHkBgG1DtIO6ZaKMjEXdtMgbEKBtbnhHmUXWdBJWTE7x58sD0jAkbzicOCNoPrgMBog4loVYkX8cAnoJBxDUgiMaobenPpgFvb/iLqsUyQrLJK8jNpMzsIFsU3s/xGt3yhdTzus7j3sMXnPZJapEtodV8JaYMbAifX8OmGGU4W0hssIQrzA0C5BAUC7E39/LALKzEEreR0x7Fs4tle7AqKKeowrBwwExuNPpucYwFRTtxQAp6KTNUqWK6h4WmIPvcW2wfQ7Rtme8RlBpeIKg//WT4gfvETfzGK/w7sR3bipUrIAktBHOJHP70ddsPeDcKVGVFbUVYXQFhvfUTG/WOuAc9nMwGInSwG1UgTA+wxNww332GD87nmTxVVFRJgBBLAgbCfD7SDvEnGczwxMu690y3JEGdMHT4mAsCXOmWn4bbiV+b4JVqpUbK1hQzLMS48TKZWmwRZWFk1EY7xfzwEnCalLME1Eprq1FLvUVlMXkNDAgXiDsIwvQUS1QjWpEQAwutKCdJjnHXrhZ2pd/odGaqCvRdXJUAamcEGNIHwjn5RzwR2b/+3Tp1G+rdnqIZFSGVUp7FUZRdybxJJ3jANnztHMFa2qpTamwJMDxAknTY9QfTElWqpaUFNZA1KTIkjmrFRffbfC6j2bYSrZiiqwbfXfEQQJHdDy/HDL/4wwpq61qNR4hyRVuIEABUk3EydrYCOtlZS9JaZX7Xd6l6wQGYj/nA+Z4dSqrMvqImwN45CRKzeB+ON6B1uGOcWN2CiuLD1pxjFOs/egjOr4zEaa5F9rGlFjcemA3yvC0FY12Urp1aCwA+EgSAeX9WLBl8oAfG6XMfEu+8ev44h49wt6j0qkhqaKru4Lb6AxhTyJFvXliuV+H94aZU6Wd4Ckc2N2kX3iT1YgfCcA44p2pCh6WXU6tjVNojfSCP2xScwD4iSSx3JMk++LOOz7lNWpDI1QC0mU1/diYnnywnqUL7TB2OAl4K5pUw0HU4hgfuzaRtth7kMktZpACv94DfyPUYUZXOwfr1ZhbTpF52v5c8OP4sBQY5adXwszWKAjcDrynbAKH47TVmUUGOkkalcQYMTcWGLPlO0x76KdJR9WramJJZqmkD2liD6YqOX4dKNoBLeEADmWMRi28NSiyFBpmilPW95ldcj0F9uuAXdpeKOz6Qx0KANP4385nCVKZZoXn/AIfbBtdUYljUFySYU8/WMbVClECPGzjxAyCoOwsdzvvgBq+ZXR3agwuzTY9THn+WF/eFTIJB6g4JrFbkCAeUzHucQUlDEAmBNzgGeb4pUAWmG2UE7SWInc+RGAFzNYsHao5I3h7xhJmu1NJ3aFfST8Wm3z5WwTSrTEGR1GAtlGuK9VXstQMsXswB8/tAfPAFYaWYRFyCMA5VpP5YsWXpjMpcfWDUNQ+1pAN+tiAefO+ASC0jyx5TyxmpTPxQY5mDHzxLlK3dVBrRWtBVuhG8jYxecANOI6hgzh/nuBDdNSgkjxQVEdWB26GMB1MlRpH61+8O+hJA+Zg/lgFlPKvVDNqAVRuxO08up8t8POy3FhT10QG0KCQ7r9qdxewv098A1ePSjhKSBVUaSVAI8QiNMRzM7zzwkoZ27kgqXRgCCxaBf7R2kRGA07W8ZarVszGmtgync8ycZwO3CS7voI0iIedMyJggWnnjOAbZZah1qKLaX3JAmRcEarb42SvVpB9ZcBEJvaSbA/M29Mdt+j1dRHdUtMtcqJi4WADf7JMxzxo1CsZBo0iJ6LESPP1wHH3yr0vCuYqSBY6Z8Wp007zqLIFAF/FeyHDn+HgBF759QModOkFnYfdvqJWTExov1x0irSrydFKlEkeIAWViB7aPzxNllqkJqRL6tfhG4MDnMQB1wHKc1UAZzppioph4Akmbtcdd/M4gFR3QnUbOqhfNw20f6BtvjrHd1TBOWo7GZIseQ28t/MYldaoErQpyVEiRcwbegsJ88BzReEM3dlqgBYwSJP3RNhv4gDMYP7J0i6kzdTHP1BPkbj2xeqr15EUEi0mQefr5z+2M01rDajTBJuRHwzbne1v25hyvi3AmpswR0Ratfu9RViUU1EQhVjxHW6gH4fPFQ7BivmHZ6rhVTSyhk3B1EmRsAEPK+PoZDV3NBJAEEFZub8/uhef5YxlaL61mhSVSCGIiRAttuOX+QA5R2vy+aFE0qVUKCFUk1DPh0kkWmAhWwv4jbFZ4Dwuo2ZqUvpdQ9w1FqMzDu695pUE+EwGOxsCT0P0Ycsh3RbEEeEbjY+ox5cqgJYIuo7nSJPqcByLh1Oo70/rWBc6g0Bgq6tFz13+ajnISdrUApBaFaoGqLVcsoVj9TTWoVN+eorqU/FpHO3eVy6AQFUCZgAb9cYOVSI0LHTSIwHyLk+8o1L5hIJuGcz/uU4u+UzwQq4ggjxAGxHP5479/DKP8mn/Yv7Y2+gUv5af2j9sBxyplmonwPq70eGDHhsSDyL3iMArxSnlcvXarYPoQgXMybRy2OO6HKU/uJ/aMavkKR3pofVR+2A4NwTieXqgupsDADQNTbxvy3OIswZYkmSb476OH0h/6qdv6F/bGfoNL+Wn9o/bAfPZMAzt1nHuK5HRQDF0DPK04OrxEFRqjYX9px9CHI0v5af2j9seGSp/y0/tH7YD5Y7N8AVXqVMyFco2kJqVhq5loJ8oB67Y6HwzixEAQFHIbY7GvD6Q2pUx6Iv7Y2GSp/wAtP7R+2A5Vx7IUTljmAuh1IB0wASxiSNvlGAeEZ/6KVepJ1TFOYgEQWI6kbD3x2VsshEFFjpAxo2Spnemh/wBo/bAclzfaOm4I0EgwrBiDCc9OmDNhuTgbjGfTX9XTUEKJZhJm1xNh0vJ88dj+g0v5af2j9seORpfy0/tH7YDhL55i2onU3IkzBPMf5bC7M1N5N/PfH0P9Apfy0/tH7Yx/D6X8qn/Yv7YD5wq1QKRPVgPYCf1GA8mTVrALF5G9gCCBj6b/AIdS/lU/7F/bHl4fSG1KmP8AYv7YDg2XakihNAqAAAmSDqAiTB6flj2O8/w+l/Kp/wBi/tj2A//Z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26" name="Picture 2" descr="Image result for lactobacillus plantarum">
            <a:extLst>
              <a:ext uri="{FF2B5EF4-FFF2-40B4-BE49-F238E27FC236}">
                <a16:creationId xmlns:a16="http://schemas.microsoft.com/office/drawing/2014/main" id="{64E53F29-926F-47F8-A9F4-F41DB8B29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166" y="3819831"/>
            <a:ext cx="2215540" cy="221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929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/>
              <a:t>Acidos</a:t>
            </a:r>
            <a:r>
              <a:rPr lang="en-US" dirty="0"/>
              <a:t> </a:t>
            </a:r>
            <a:r>
              <a:rPr lang="en-US" dirty="0" err="1"/>
              <a:t>organicos</a:t>
            </a:r>
            <a:r>
              <a:rPr lang="en-US" dirty="0"/>
              <a:t> </a:t>
            </a:r>
            <a:r>
              <a:rPr lang="en-US" dirty="0" err="1"/>
              <a:t>producidos</a:t>
            </a:r>
            <a:r>
              <a:rPr lang="en-US" dirty="0"/>
              <a:t> por lactobacillus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375" y="1481328"/>
            <a:ext cx="10058400" cy="443107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altLang="en-US" dirty="0" err="1"/>
              <a:t>Lactico</a:t>
            </a:r>
            <a:r>
              <a:rPr lang="en-US" altLang="en-US" dirty="0"/>
              <a:t> (Yogurt)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altLang="en-US" dirty="0" err="1"/>
              <a:t>Citrico</a:t>
            </a:r>
            <a:r>
              <a:rPr lang="en-US" altLang="en-US" dirty="0"/>
              <a:t> (Limon, </a:t>
            </a:r>
            <a:r>
              <a:rPr lang="en-US" altLang="en-US" dirty="0" err="1"/>
              <a:t>Naranja</a:t>
            </a:r>
            <a:r>
              <a:rPr lang="en-US" altLang="en-US" dirty="0"/>
              <a:t>, </a:t>
            </a:r>
            <a:r>
              <a:rPr lang="en-US" altLang="en-US" dirty="0" err="1"/>
              <a:t>etc</a:t>
            </a:r>
            <a:r>
              <a:rPr lang="en-US" altLang="en-US" dirty="0"/>
              <a:t>).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 err="1"/>
              <a:t>Fórmico</a:t>
            </a:r>
            <a:r>
              <a:rPr lang="en-US" dirty="0"/>
              <a:t> (</a:t>
            </a:r>
            <a:r>
              <a:rPr lang="en-US" dirty="0" err="1"/>
              <a:t>Picadura</a:t>
            </a:r>
            <a:r>
              <a:rPr lang="en-US" dirty="0"/>
              <a:t> de </a:t>
            </a:r>
            <a:r>
              <a:rPr lang="en-US" dirty="0" err="1"/>
              <a:t>Hormiga</a:t>
            </a:r>
            <a:r>
              <a:rPr lang="en-US" dirty="0"/>
              <a:t>)</a:t>
            </a:r>
          </a:p>
          <a:p>
            <a:r>
              <a:rPr lang="en-US" altLang="en-US" dirty="0"/>
              <a:t>A</a:t>
            </a:r>
            <a:r>
              <a:rPr lang="es-ES" dirty="0"/>
              <a:t>cético (Vinagre)</a:t>
            </a:r>
          </a:p>
          <a:p>
            <a:r>
              <a:rPr lang="en-US" dirty="0" err="1"/>
              <a:t>Glutámico</a:t>
            </a:r>
            <a:r>
              <a:rPr lang="en-US" dirty="0"/>
              <a:t> (Umami)</a:t>
            </a:r>
          </a:p>
          <a:p>
            <a:r>
              <a:rPr lang="en-US" dirty="0" err="1"/>
              <a:t>Butírico</a:t>
            </a:r>
            <a:r>
              <a:rPr lang="en-US" dirty="0"/>
              <a:t> (</a:t>
            </a:r>
            <a:r>
              <a:rPr lang="en-US" dirty="0" err="1"/>
              <a:t>Vomito</a:t>
            </a:r>
            <a:r>
              <a:rPr lang="en-US" dirty="0"/>
              <a:t> de </a:t>
            </a:r>
            <a:r>
              <a:rPr lang="en-US" dirty="0" err="1"/>
              <a:t>Bebe</a:t>
            </a:r>
            <a:r>
              <a:rPr lang="en-US" dirty="0"/>
              <a:t>)</a:t>
            </a:r>
          </a:p>
          <a:p>
            <a:endParaRPr lang="en-US" dirty="0"/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dirty="0"/>
              <a:t>El lactobacilo </a:t>
            </a:r>
            <a:r>
              <a:rPr lang="en-US" b="1" dirty="0" err="1"/>
              <a:t>casei</a:t>
            </a:r>
            <a:r>
              <a:rPr lang="en-US" b="1" dirty="0"/>
              <a:t> Shirota </a:t>
            </a:r>
            <a:r>
              <a:rPr lang="en-US" dirty="0"/>
              <a:t>de las </a:t>
            </a:r>
            <a:r>
              <a:rPr lang="en-US" dirty="0" err="1"/>
              <a:t>cepas</a:t>
            </a:r>
            <a:r>
              <a:rPr lang="en-US" dirty="0"/>
              <a:t> que mas </a:t>
            </a:r>
            <a:r>
              <a:rPr lang="en-US" dirty="0" err="1"/>
              <a:t>acides</a:t>
            </a:r>
            <a:r>
              <a:rPr lang="en-US" dirty="0"/>
              <a:t> </a:t>
            </a:r>
            <a:r>
              <a:rPr lang="en-US" dirty="0" err="1"/>
              <a:t>producen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altLang="en-US" dirty="0"/>
              <a:t>El </a:t>
            </a:r>
            <a:r>
              <a:rPr lang="en-US" altLang="en-US" dirty="0" err="1"/>
              <a:t>lactobacilo</a:t>
            </a:r>
            <a:r>
              <a:rPr lang="en-US" altLang="en-US" dirty="0"/>
              <a:t> </a:t>
            </a:r>
            <a:r>
              <a:rPr lang="en-US" altLang="en-US" b="1" dirty="0"/>
              <a:t>Plantarum </a:t>
            </a:r>
            <a:r>
              <a:rPr lang="en-US" altLang="en-US" dirty="0" err="1"/>
              <a:t>reportado</a:t>
            </a:r>
            <a:r>
              <a:rPr lang="en-US" altLang="en-US" dirty="0"/>
              <a:t> </a:t>
            </a:r>
            <a:r>
              <a:rPr lang="en-US" altLang="en-US" dirty="0" err="1"/>
              <a:t>como</a:t>
            </a:r>
            <a:r>
              <a:rPr lang="en-US" altLang="en-US" dirty="0"/>
              <a:t> el que </a:t>
            </a:r>
            <a:r>
              <a:rPr lang="en-US" altLang="en-US" dirty="0" err="1"/>
              <a:t>menor</a:t>
            </a:r>
            <a:r>
              <a:rPr lang="en-US" altLang="en-US" dirty="0"/>
              <a:t> </a:t>
            </a:r>
            <a:r>
              <a:rPr lang="en-US" dirty="0" err="1"/>
              <a:t>Ácido</a:t>
            </a:r>
            <a:r>
              <a:rPr lang="en-US" dirty="0"/>
              <a:t> </a:t>
            </a:r>
            <a:r>
              <a:rPr lang="en-US" dirty="0" err="1"/>
              <a:t>butírico</a:t>
            </a:r>
            <a:r>
              <a:rPr lang="en-US" dirty="0"/>
              <a:t> genera.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altLang="en-US" dirty="0"/>
              <a:t>El </a:t>
            </a:r>
            <a:r>
              <a:rPr lang="en-US" altLang="en-US" dirty="0" err="1"/>
              <a:t>lactobacilo</a:t>
            </a:r>
            <a:r>
              <a:rPr lang="en-US" altLang="en-US" dirty="0"/>
              <a:t> </a:t>
            </a:r>
            <a:r>
              <a:rPr lang="en-US" altLang="en-US" b="1" dirty="0"/>
              <a:t>Brevis </a:t>
            </a:r>
            <a:r>
              <a:rPr lang="en-US" altLang="en-US" dirty="0"/>
              <a:t>ha </a:t>
            </a:r>
            <a:r>
              <a:rPr lang="en-US" altLang="en-US" dirty="0" err="1"/>
              <a:t>sido</a:t>
            </a:r>
            <a:r>
              <a:rPr lang="en-US" altLang="en-US" dirty="0"/>
              <a:t> </a:t>
            </a:r>
            <a:r>
              <a:rPr lang="en-US" altLang="en-US" dirty="0" err="1"/>
              <a:t>reportado</a:t>
            </a:r>
            <a:r>
              <a:rPr lang="en-US" altLang="en-US" dirty="0"/>
              <a:t> </a:t>
            </a:r>
            <a:r>
              <a:rPr lang="en-US" altLang="en-US" dirty="0" err="1"/>
              <a:t>como</a:t>
            </a:r>
            <a:r>
              <a:rPr lang="en-US" altLang="en-US" dirty="0"/>
              <a:t> el mayor </a:t>
            </a:r>
            <a:r>
              <a:rPr lang="en-US" altLang="en-US" dirty="0" err="1"/>
              <a:t>tolerante</a:t>
            </a:r>
            <a:r>
              <a:rPr lang="en-US" altLang="en-US" dirty="0"/>
              <a:t> a los IBU</a:t>
            </a:r>
          </a:p>
          <a:p>
            <a:endParaRPr lang="es-ES" dirty="0"/>
          </a:p>
        </p:txBody>
      </p:sp>
      <p:sp>
        <p:nvSpPr>
          <p:cNvPr id="12292" name="AutoShape 4" descr="data:image/jpeg;base64,/9j/4AAQSkZJRgABAQAAAQABAAD/2wCEAAkGBxQTEhUUExQWFhUXGR4aGBgXGBsdHhscGx0cICMcHSAcICogHx8lHBwcITIiJSkrLi8uGyAzODMsNygtLisBCgoKBQwNFRAPFywZExwrKysrKysrKyssKyssKysrKysrKysrKysrKysrKysrKysrKysrKysrKysrKysrKysrK//AABEIAMABBgMBIgACEQEDEQH/xAAcAAACAgMBAQAAAAAAAAAAAAAEBQMGAQIHAAj/xAA/EAACAQIEAwYCCAUEAgIDAAABAhEDIQAEEjEFQVEGEyJhcYEykRQjQlKhscHRFVNikvByguHxM0MWJAdjov/EABQBAQAAAAAAAAAAAAAAAAAAAAD/xAAUEQEAAAAAAAAAAAAAAAAAAAAA/9oADAMBAAIRAxEAPwAPJLoULUrLULVCqlLw5vost7XmwF8MMvk1qAaHB8Oo3EQSQp356fzO2K5wqVSorADUQVbUCVMMhICz9liJw14XmUQwukKaaUiNYFgmmWDAEwZYR164A3+GNNx9mQJ+RvtuLb3GIKHDW1LqPgOqSrAxpEkWmDEfPDHh2bqBS1Wm1Mju0OpwynRpkLawYKJOJjUqkAd2Z0t8bCRrt4YECFG0Dex6gndqpUBjOlbAkSFifyM9cHZaoU1LrhQYMXM8gOpJHpY9MC/xjL966glWBIJqSFJ5qCR674npZEvpakwYE65kRbzmDBnngGVd2RFPiKmDLLEnrMkWPt59ZuHulK6qqksWqRA1Gwtf7w9JHljbNZnVSRGIK/0hiTFoEgCbxy9MI81nFBgKx5XgA3JuInc8jgNa3A1JVkrEsrAy4uVmYaNzOxj9MTZ7glarRBq0iGkkMokEWvba84jrZrRZlJIImTtG4mNicT5Li5k/Eb82sRIsQB5QOV/mFT4fwjuassdpgCQZ85wyrXJvtixdoqWrLJVtKsFPUyDf5j/IxW3ebjAaMLTiMVCCCNwZxJUNsYoJqMCNWwwBblaiBiO7qaraftRcwCd5jnz9sHZqgKyo0whWz3BUhiCpHP8ATFfz7T4Rsth+p9zfDmlWdsvSC1WDQSsGASCBpa8STsT088BrRqaWq1mWCpIQHk5Me+lZ/DC6tXLXM3M364atSeuaYdSsr4nY6b6iGMcztf0wHxSllqFNmauZQhTCHTqM2mdUSN4wEvC8oWRnXzQydvhM/KRhHxvtKmXbSo1MN5Npw+o55VIFPu9DU1qfCfFIEm/i/bTjn3aDgjmq1SHdXcx3Y1R0kzIn0wFi4L2nTMuRp0P8Ucj1jphDxPs86Zk1mP8A9cvr13veSgA8RaZHTnIxJ2WyNMZhHCMdIIKyI1RF25k3kAQOuLfnc2z+I6dIOgBfhFpgfPfAK+zeXSotZsxWqFZkK1JlOpjJKSW228pw74HwylTdwlMd3U8Q1ksXIMg6dVhvfTO19sLUqyw8pPyk4ya5KGGIiIufwwD+tlO8OmoxXclUbwkDps3XecLs1RJI7uAqgaQHJIjqDznoMB8KqO1UmWdtD7kmZUjn64ny3CLTVHdggwxsVIi5Xcg7WvgGObpvUQMXeSu/i3MkyANgI5TiqHJ5mjCKWgLLVlJJIOyrNtfKTtfkMOs7mF7sKdWtbh/vevtb2GCczW+rpA3Up8Uz4v3AjABcPzNU0SMwdQkBVmSgIP2jct1OxxisFaiFVmDEsINpAIMAj8jvfGlZ7RNsBDeZiL3AI+RtgCuCZJGDd5T0qRE6iGaOcExYjy6Yc1crQqd2rqfCAqsCQ2kHaZvtgbLVzXpAllZgSDAj8ud9sSLQZTEQ3ODt/wBYA/M5fUmla9RDrkMoWdMWTpAMx649hU2YbkMZwG3/AMZTT9S7awpAmIJPny6+pxXKHDHYkaWBVoPhJIPT18sdC4O+knUD5bW9eojlfAPa/Nutbu1bSpCuQg0+JhzIubR8zgB63Ea7U0paUZkZYOZFMNzvpFxBgczc4kqcUUswqlDUDeBkpMVHQN6WM4TJQOq6M02lVMwd56/niXO5A6QXgOi3qMxXV4iBb4piIPPATcf4fTzDEszd+qmFFpESJ1bmIHh8sVeplq1MavGkC1mJF+Si+59MWLK5ju1CIVqPq1eLXpX0Y/8AAxvnuFJmkdQfjF4dW8QIaDHoRPngIsnxjMAUiRT0hdbF2UO7f6ZCgwovPzxvwHiFWvVcVe4FMLKBSS0naSDB6mOmEed7N0zUU13pBQAsKKkgDkAGgDkN8NspWoIrGmksi+FTOmDAm9yb8+WAZZ/NnX46VQMearrU+c7kYlylagASzwZAiG5z5TyNsV6vnqtVR3rmF84AWZgAefM4rXHu0jCpopQFQgTuWYCCZ/C2A6JxfjqVAlJCO7VpeZUtuJE9J/LCivCkrzB/LCXhPEPpFPUR4wdLAczyPvg3NZlQJJ0kWM9R++An+k4zRzIUFtXi2VY6i7E+n44gyfDMxWvTpnTvqbwr7E2Pthz2e7P6n11HQ6CZp3MmNiSIsSDacAqajUMHS0NsYww4O6BHSqdYpnvIXZSBeTPQbDGOJcIzTMyjTSpk31N4m82jc+W3TBHDuEUqKaWYuS0vFpABGmBygnn0wGmT7YMUqMwlVKhVhRpnVtpA2AwnpZlcxmHpcnU6ECEX0mBN1MyRJIvHnix0Po9NNNOiiyZkgmYkarze8YwmfbUsRba2ArWU7O5hlyvhYGn3iEuwWF1SDElj8Rt5csW+rwsI0Bqfd6Y0qPE0gEkk85vblytiD6U5iDCjfpeZxCAWIkmOv+fLAT5ehlxY0587T6WAtgbifA1ekPovhZWuh2bVF56jEyDQsgTJiTyHXG2e4wiU4Ne5ItqtE32wAeV7OpMVKrAwQdhvbaCcE1+zGiBl66uDc94CD6CFiMLw5nUDPmP8nEqZtgZm+Ad8D4CaBZnYNUZSFVNVvOSLHpthJnqi6NNOt4Ef6xWLCOhgkyLQI3JwRT4m3Mn88F1M8tQN3qKSRE6dx54BFXzNJltJMQC1o9hj3D84uhqTbE6kJ5N5eo62w2o8MypIOgj/AEsSPcN54AbsrLKUrKVBkhgR7dMAoqVNLFTuDiPtTTalSXe4BJiwkTHyxdBw9KNKtVzGqsaIEaARrMkAWMEbekXONF4pTr0TUejo5SQDAiRuOtuck2wHJMpn69E/Ulu8a5UCYUXuOpF/IY6NwDjVSpl1qPlnNR/BMiCBEsARAuOZ69MacN0kzpALnw6AFZfMMOZM3wdxyrqqGk0vTULpYN4gCoIMnffngCmygcxqUMN0YiQPQY9hFVelS/8AEhdju9Tp0AU+8k49gLHl89QRiFbvGBHwyQPVj4R+OKT2g7a1VzD6qTSTuxKgjYaRG3Qzh46KUZF7oyCLpouZva3Tptil8Sz1TLslJ8vTZVRSAdbgEgTEsRvO2AsnCuMCsNazqWDBboevTDOtxMEkhN+RPwiBZY29dzhB2d8TGs9N6ciI1SCPIGCBGJOL54IrLSKvUidMwY8xzPkMAwWoSSSIhdRgkk7WkzG/Lzxvw/MsUr1CTJhVHITa3oCPwxUeFdoaquDXCinsbEE+QHMdemLRmHAQKrIikq0M1xqEweZ5YBcag2549lK8VFvAYgH054Z8M7PGsrt3iAKpIiQSfujUAPfAlPstV3epTX0Ib8iMANXZHR1VokQNX4X/AOsUWpw+rr0925PIBSZ9Ix1SlwvLKoDAs68yZDeo64JFaBCiAOgj8sAh7G9mKtJVerCBmDEG5IHKBtzucWjOZHK6tVOmE23lyD5aiV/DAZrNtPtjC0if+sAyzueFUAVPHpvsBt6bW8sYfipYKt1AGmx898D5fIsxNthP4gfriX6GFEuQo6kgfngBXd5tjHdNM88T5jP5ekpdm1wBAW8lpiOXI/LChu1Jae7oqoHNjJnlYYBuMoWmZ9/3xvSyYFyygfsJOKlxbtHVLChDE6AWanPgLXuBEiCLEj1wV2bUTTNWrTZtbsgV51+HTFzPIi04C0Ue7Ukat11EkECCJBJIgcsL+M8VpUfCrKWAvqYC/Tn+mB85kHrU3BqU6YkErMeZDavEQBcA7Yp3GkU1HIIIJ3EfpzwF+4FmFrU1qeBmIuSSYJtHlGGGYy1Gp/5KNNj/AFIJMeZHnjk3Ds7UoHvEbSNiDcN5RzxY+Hf/AJDgxXpA7+JLb7eE295wF1rcDoupNItSOwC3QRPI8r8sIq+RzNMw1LvF+/TMj3HxD5YkyfbDLVmVFd0ZttdgT0BFh+uLFRzLrp8t7Tt6+X54Cr5SsrmPtAwQdwehG+CqmXMk8zi5Z3gdLOIyEKldk8NRTpYE7XF2E7jHJm4lmaDVEdwTTJRi14IMfpgLEsg+uJ0zREfKRhFw3tUHPjprpjdGv/aR+uLFTzOXqUy6OTc2H2VHMiJvM9BgC8pxJgGO8ATcT8jc+2M5rOJXXRVGpZmJgz6jC5aOseAyP6Wke8be+MLlWEWOAeHhdGnTFdFY6RpZSZgG2rzAtbCXiGc1KFDl+bEqFveAOcAE+V9sWlafd5ao1XwgppA5ktYe/P2xTqiKObH8MAJUSeePYMqUdIEqRIkW5dcewENRhffe3pfl8sa0M1INPmJKe1yPff1HniGtViZE9PLGnC8gSe+crpEhVJ+I3FwLx+eAiWtVqMQqMT5Db52GIuJdkXqVEdnWmwB1LBJm8QBz64tWWaq0sqEqBIgeERzjawwKuZeZ1GeuAVL2coCNbM4ChQtlUR5C9zffDWu1LVqSmoPWL2tzvjC0SZ54mpcPYi4wEHfMb4jIJwxbJqq/WOiA9WAwPR4rlZIDatIkkCBboTuTgI6WWJ5YMy/DWPLCnM9pagpBqdNU1MwGrxHSoF+kyT8sVnOcWru2pqryDIgwB7C2AvNTMUKbAGoshgIALQSecfrjfi/G6KVzTpaaoP8A7BKrJ5QRtPS0YqmVZTl6evcnSf6ryottYm/piPOZN2pmpPdiQGqMNIC9b7tA0wOcYCXj3aHO0VDL4NTxZRARQJDE8mYxy+HzxUxmDmKultZJMoWqM+nqCelt8WkKlanTU1wKUaQSr3W40tI9w1iDeIthhwns7TotqXuwBOt9RnQRY3262tgIaupqVNCFMTuReemx3n54zRyCJ4mA1D/16x+POPLfDKvSa/c6GKkqzBhqHlB+ERafLEHD+zrufGuhetmJ9AD+OAVZzgzV3Z6xqd1qB0IB9kSRa0RF4k2ieQeW4XUOYNd1VaYEU0MgKgsBBg2HzknF6q8C7lNKu7xckII/0hdV7z5YHoZWkUBzGu5JQMBqvzgC0/1W2wAeWzTnwfVhQJFO5lQGnqZJPXC3hHDUqFmYEU9yGFg42g2MdRGC6nDSzkoMyhJAYmJj708x/wAYn4ZlaskOXZYsaiqGEf7tW3IjAF1qNNhBVGWOg/UYVZns9lm/9Se1vy2w8GUm4uo+c4G+jEA7++Aq+Y7H0SIXUPc4Z8Hr5nKkAP3qAWSpePQiD+mGjUre+0frjS45YB6vapgNVKgBWIMF2OkEjchRePbFBzXAK7bgMHJ1w03P2rwd74fiscSjMwPXAUShwirTEMhlyAB6Hrg6lRYVR3ZIUoSHFrgX388XCnnMbBaTgqyLpYENAjcX264BPQpaqgVGFNmVZuILiCSGBkH4hG17dME5TjdZMxocEAPphgGkTAmb3F5DYky3Z3LIwCB6f9IaQZ6zf2nD+lwAlS9Ru9WCKZAKlD90lZ8Ec+WA0zmYY0icxqZ6jjRTJACaZn4dx4h5kQcKDS0gs/hRRLEmBA33/ScWfivCzUQlLVfCxTWJMLBC9TBW3OBincVDvRqUiskj4WmCQZjy2icABxPtVRULoBqTcS0EDlINwfbHsU3jfDKgbV3bw0X07WHhMCARtj2AvOcpi8X9owVwmuj01pMNDAmGgnVN79I+WNBTBnVMeWMVaCikdIjxQ3MmwIv6zYYB7T4ciqCzoDJBLNGkAf8AeBTxHKJIFQ1CLnQtgPVo59MIe6WpCt8Wytv7Hn74mHCRAVWpkSJOsCT6TqPQAfrgDG7RlqTNQRNQJs0k6eoFpjmPfrifgfEKzIalZyZA0hYUTMTA35H388L+FZdKdYBqZOk6gSGAkROxkiJ57xbDPiGaRa+gKPBNMM215IsbfEI+WAUV0WvUMEKRMg/ak3b1P7YEp0+5SDTB1G+qbaYgW98arULS1Lw1gbWJWesC45+WN8plKeahBVqnSCWhTaLkHVIMn4Z2A3EHACcUzBLXAECyjYDeB8/xxNwPhVV27xkYU1BkwZMgiw3O+LPT4ZTRdbqpdo8JYOF5i4+1YexxOmd0MwEHlZjHtfywFfestGEXK1K1RXsWVggIWJURcjaT0tg+ur1aR7zKPVceIqSxAY2Av5G8WE4Zfxc3gBZsYufmcaVM+x5m3r++ArX/AMZpVKhbNM9CwAUOr7bKFC+Ec74fnK01VaKUWakG0iG1QBf6wyDufO/ljf6dO4Hyxhs+T5ef+e2AnyqBH1aaaWAfxgNeymIkk9LbHfC/PVaobVLuynwhppgm0AKPj9Zw94pxVSU0BQFQKY6i55SRPrgWlnQL3I5jlgKtme0dakqqsUyRLNoux1HZjMi0W6HAVbtDXcEms8zNjG++2LtX4jq+L8p/PAzvSO9NCPIA/pgK1xDiVcLMvpUBBUM/Fzv13GE9XW41iQFNyOu8jqfLHRUUVFfwBlF2DbcrdOhA8jgI0aJ0juk8JJWBFz+tsBWc/wBogaemkHVmJ1MSASfvSOZv6YHyvGKiXNeo3UELHoCZPvGLZV4Vl6zLqpwZJEMeZk2nE9bgtEyaQ7sCLqqEif8AUpOAq1TtfXn4Ken7sH8wbnBVLtSSPHlx/tY/qMFN2QUsdNYyfvJ19IwDm+EtQc0qkagJkbEHY+mANTjlBh4g6eoB/K+GGX7qqCKdRGKid4MT0Pris1cuMF8HyI01y3Kn8ImSCCOXK4PpgHTZF+Q88aqrAR/nrhRwqq6uwB0go20gC06vmBgjh3Fqtmdpp/a1KG9IIgzP2b4A4apvi257NNR4aWVilQlQhBvcgkf2i+FWQpO1YLUppTpn4SWh2kb6eQ9enPGvaLOJUWkWMKFJVEvYsRMm0kKL3wGOEcUq5im9NmHfKA9JyoliPsm29xB3xjIZ5MyzLmE8YHxqINvvQPxIwq4fxQrVQp9WsgEKJLTbxHnb/gYsHDeIUlSuK3iqUqbkldWp1U7HYFgNjv54AXidGlliNWaFCQLVZBv0KyG25Y9ifhPEsstARTY0w0KlTW7KTJM61YrygeePYCtMCdpnlGJlzb6YMODuG/ff8cG5Pj1NWE5amQPukg3HviHu8sSNL1KY5hlDEfKMBBlKVNywEoxW03EcwNjMfrhWeIZUOqd+oMxJDRPrH64b52iWZTlzTsVldUeEEaidUT4QScVfLcCTLZvVWp1XR3YUkpXZVaQKmoeEwdhM2npgLTlqLURUcagQPDMjUwhjboAPxxnLZnvXQvRVgyAsyzOpWg2FtW3Kca5ZwVK0W+tAPgrVFDco8I8G3nucSZeoaICqoUm7xtqO/OMAx4XRrd6V0LT+P4EmQZgz8M89j6DCHtJSrVP/AKaaCsszvUdzsY8RUgEfEY2kgAYtPDeI6Q0xDDSbcj0n9cAcQyHdpsXptYGmFXQIYlmtckmIHkd8Ago1CAi01AUeGmsQI+05G8Rb53w4p0aZXWXCg3AbwmB5E7YWcTy5ohXIKoyqR4hqNpFOxkRux6nCNqJr94CRJQ35DoB5csBbstl0edDqQASSGBFufztjdeHHlf8Az1xyytxLulfLafqiyg7g6V3I8y3i9gLgDBXAKBXWVZghP1cmCQCbx5iMB0luGsOW/THk4Wx9r74pT1X+EO1/6jywQ+aK0Sgc6meXaTJWLAHpJJ+WAuH8Lc/Zj88RvlHUWHncYqXfVCrKrNpZQFlzyYGxm5PlgVqbwCS88jrYWwHQs1kqb0kanqUjwuGv4oFxHI3wubJ+YP54qOV4xmBUClnZGGlkX7p6RzG4J2jE1Tg+eSoR3tVk+yysPEDt8Rt5+mAtKI4XQPhmYHXaTzxEaBm8jzv+OKjXocUQmC7CbH6u498T0BxjTqFMkefd7dYBBwFp7pl2n/vEYBHlivZHjfEQ472hKcx3Z5ixsZ3wcnH8wU1DKMdJ8aDVI6MtvEp+YOAsvDtRdQQSJ58se7fsoOXn44af9No/H9cV6l22FN/Hl6gOylpAJ9x+WFmf7RVK7a6qq3QibDkAd48jgC229cGcDKqzs7aVKlY6lh/hwuy1cVRZXBG5sRHWbRibMjuSVMuhsxXbVHI8iJ54Btk8rTpIWeqCGsgVTqIm5EgRO0+uCc1VIEZemoUXWoBqdR0EjwR5D3xVKeamBfy8sGUc4gUq7EEmPAbm+wbb5dcBYcu+qtSqSTVWmXbV9rwRM7SIv5EYzxnJaloim6MdG0hTBJIsY3BG2Jez/ETUc6gmmApY3OiTIPMHSNzscG8Z4lRRiqGoJuBTaPBEC/IW5b4BRlezlZYeqO7VdpuZ22Em37YtfDOG310wGLfGWLL6DSZuRYmZwgzXE3oIBlwEiDUJOtgel9gNjHPA+bzj1EQAlbKWuYlryJYnYjAF5rI5Ra1SnWep3YYnRokB56t0FrevPHsQ0+NsoANMMwsxcsVMcwJsevXGcAq4pwWplwGJD0yTDrMejdDtbA9E2nri0ZLiUAq0MrSGUiQfXrhdxPgE+PLXHOnzA6r1HlvgEpTUdKiSbR64c5vhdBFUABmRFXWJlWuYEmV8LG9vwskWvEqBEfETYn9gOn+Dy1pMzvv54CkcQztcu4WrJk/DCv72DH5nF44FxcZlAGtWpga1vMnncXnmOXngHNcGo1W1Mni5kGJ9caKO4EU5ImbkzPkRBHtbAWPIiaihmFNeZbUQPkJO3LDnK50QVmYna4I6Xwh4Xm0zCz4lbYTBkjcSIE7HlM4mqKw2ERz/AM/XAEdoOB0s1FSm3dve32bmbjfcm4xXE4PmKLkvTGgWL6hpg9CTh8KxAuf3wZl+JEX6b/8AW2Aq9PhVSoG+qLFftBZt1/LBFPsnmmYwggbksPwG562GH+dy1Gt8epD1U2nrBkfhgCnwHMUVapl6n0hmlVpHwgKRdjBAYxaLdcBvleyA2fvC/MqIU6TMAkWJ2ibxgpOzwWoAVSCNTd4oLx0geFQOpBP4Y2bOCgEo6mOaDDvFpsNCLubxA+7tO8byY+03EkdtDvUNKFBi4BIBDTM79R16jAb5rLr/ACwQvwqiloAm6wB4usRywm4hTQmKj1IN70hab7gg4zw+VzAV2OmCFKSRBBCsOokjAmazdRk0s7EC0STgBuG5JO/LK7FUHQDV5bzHPblh+M2QLTHzGK3kgVqhwJUWe4HhPmbYsX0vLwCay/PASDMiDI+WMJmAOvy/5xqmZobitT92GMo9EkAVkJNwAwk4DP0o9ZxsmbYG2+MNTQ7VF/uX9Dg2qwZQo0yFAJBF45nAa/TBplhN7Dzg3viJuJHoPljarkjp95HyxGcg8RBwGx4icbDiZjle+NGyB88brw5yJA5xYYDVs4pBBVTNroPxxEalO31VMx/QLY3/AIa55H5HHv4c++kx/nTAS5avTSAtOmLz8I3Nr+xIw8qZVa1ImiqUq6eKQohh9yDMcojpiv08m4bbyviy5WoMqneOQDHgH3m/YczgK/k6atqqC8RsTpJbkwIlRY72M7jGcxTBufD1EgRESB6bjyIwuNRogWkyY3J8/S+CuH5gyVbxLuVOwI5jpf2wGnEV+HbURJHS5x7EGaNzBn2x7AeupOC8pnyLzhDQ4vJ01RKz8Y3H+oc/UYaPRIAI25HAOilGsSXWHIjWoE/iI/XCDjtNqJAqJqGy1FZoInby9DiShXIOGuVzwYFXAYG0NcHAV0UzMqrEFdXt5+mB66CMN+N8NrJTdsl45ElGu4MwdPIjST52xWuznEatWq9GtTAZRMgSFI5EXv5dRgJDltFIMV+J7TyB5/8A8iMM+H9pXps1LMQ6nw95ABWNp0i6/iLYOy1QIrd4gdCB4WuxMmD/AE8zaDtgXNZOg6GpoqKQwUgMDIIME6p6RPpgD0q0XDEk09JAGogBtUxpaYIgE741agZgLHvv53wK+Wp1qC5dJVSdY1Ekox8IPTSTINhGoHCjLVc3l30EMQJGhhK26R+YOAfMxU8x+uJ8tnipsSD1GFWS7QazoqUYOwKTA/2nb1nDSjllqBjRZXjeDtgG1LiIqArUQMIvbfznCHtVwspObyxgBQKtM3UqBFuoAABHvgzL5Z9QABt5YY5xAECErLEAqSPEOYE7+mAScCVqqIy0zTERfcBrHTJuhB9RywHV4NmEplTTLMZclYMBQdyOfOPTnhhQzJBaTvYjy/7wSnEiIIkEeeAprV5Gggi8xG5xFWoiB8z74vb57VOsAz5DAWayOXdpNMA+Rj8sBSTl+gxIKSD4r+X72xY63Z6iZKNUQnmGB/MYHr9mFYWrEHzUfocAkWgsWgW5DGiZPeZg9Nz6Ycns26r4aqEyZBkW5ct98SV+AVu5UqoL6mDQwgiBEzE88AvauQiU2JdALX2vO/UHkbWxpSotDNTqP4dxJBANuRjEtHhFcEB6Tqs3IEiOtpwTwym71Sk6QVOoHwgA7b7XjAJyXj/yP/cf3wbTqv3Rp961yGVtTCDsVPkRHlbGHQjdSPIiDPob43zVcDMNzAcyPQ4Cw8MyNZMrWqK7MygKrsxgyRMSdhtJwiTN1x4e+qMPN2I9QCfLF5y9akaC1K2oh0EMnhkkMmgrHi+Ene2E68EPfKBSqGlIksLaTzBAHK8C/LALsjnK6n/zVCByLE/ngmpnKlZg1RieUkmLAf8AG2Hjdn0EQHMncTHSJCmOvig4jq8PpBZTxBWhzrIIB2JBUX3FvLAKu7B+0AfPa3LB9DMF0Kj49w1pYKJKzHL4oP6DHuIcNC2Q6p5NZlESJ5X6+WF1Ksabh0MEbHp/n64DFQdTj2Cc5SDIlSmDDE6v6SPsx05g9Dj2Aqeay694ReNRA674MTirJUYkFlv4ZgGLCTBOHXG+DhKiMSTMnvAtniSFMWDwN/tGcV+tTVnMG029+uAe8Pr08xdCEaCWRjcR06480g4rVbLabiQQbEdfI4c8L4mzladUSCDDgRAHNsA4yudIi5tgupw+lmKiVCSlRb6ktqHRhsfI7jC6tljAIIK8iMb5Go2oATvgB81TNIO1VSFEtqF9QHMR+W+KxlO0dVlZ9QVC0S2lUAEWi5Pp4iYOOodoHROG1nrKWVY23uY/X8McDzFVqzqqgKsxTSbCT58ydycB0/srxrK1mIGpXXYtGkz0n7MjY/8AGH/aWmalJXpElSdNSfDpixsYjUbn/m9TyXDdCfWgCqVCkpsAswL+t9sWDgLuVqJrWqSJCuTYgc+ZBEjAVWvThiAbREjmMYSmaTcyCASuqAZFtt4mfXDjPii0CmuksbEamAIsUI3HWY2xFm8hUsygnSArWIIMwIkCZsLTgBV4zXT4WgDYEavxaSThdxLNVqrq7uSynw8gI6AWwUOYIg7emNxQBpseYYT6Gf1wDjh+fo1F1M6Um+0H6+VrjBtGmjT3dSnUj7rD8sVJqAxo2VgQD5nAWuplWnY+wxitROoSDvcx+OK1WzlQaAjuulQsBjcyeW25w1z3HK6Du0IOmFLNBuB4jaN2n2AwBpp2MHnv18saS0bg4K4VxlmTVXpqGLQpEhel94JuAdrXjfA+Y47SDFWy7qwMG6m4wEffN1wwyeWqVEeoukLSA1eIA3PITJwPw/O5aqxEOsCbr1IHInmca5bN5dtQSqB1DiOfUgRfpgNhnWHPBKcTGkgidVjN/bGycNLXBRrTZxt1xrR4PqDC6sL8ipA85scAJmMjl3KN3aSuxDMIvMb9caZzs7l6jMyMyliSPECJPkYP44Kr5Dc0yXUbiCCPUHl5jAioQdiIwFiymRqGlToUaximvJtLOTuZg9TAkYQ9oeONSoVXSpmF2WA4kCY5iAeXPfD/ALN0W7xYmZEfthZ2kqU6lasI1KzFT5jb8xgOe5PtNpOpMxpMQRVptcb70jBuTcgETjruRzdA0KK1tMsVBcagG1gwIMlgQeYPzxzFuw1EsfrSB0i/oMW7h1NKdHQq/wDjTwkkkiDY+tzeOmAe9ouG0lKNTchSkS+o7R5E7RY4rFfhz/ZXUOq3H4bYY1aZ7oDqEMdCF5+ojCqovPAWLhHEalKiEGXUQbtCy0+pPzx7FVrVSIiCOhx7AWfJ5oMsG4JiP1HphZxzgmkhlBdftFVAM+3XqR+eM5OodR5zYziwZ/WmSJp6WqagFDGCYPK4kxywFQGSp1VpgMykSNDkAkC5Nr8+k4CzWXaiJZk1GSIIOqRsOigdcM8m3f02100NUNJgFSDbxOARO3K+2MV6hZVD00FU+JZEh4tAJJklYPXbAA8Lz604LSNRjSt/czi15fukkuG1gTymPnA9/wB8VZco9dgDTYHqJA3/AKv3xahSpMzKjyzQWAuTaJJnSNgRPn1wCPthxV6opU10rQJBjWQxM2JI3ty2v745rn+H1HzJRYLlrx67+QAx1fO8OckqtJjpsA0EFRsfDziN8S8cytGm4emgU1BLQLz1v1vbAJ82ffz88B5WoRUUTuY+YI/XBGYt73BGIxkXMVCDp3EES0HkN+W+An4ZWPdh48bk6yOekkfPr64s3DlIZdR3g2NxP6i3p7Yqv0t6dRlZBpZpQFlWNQB0gbkycPKVGrp8OimZv9s6SNosL7YBAnBTUdtNcNuzQrMROxaYifM4bcL7Kgklq4jSZWIJnluR52w7yfDAhKIugkkk9Wjmd5i3lEYx2g4ymUQqBqrNfTyH9TR+WAp/aDhgy1UUw5YFQ0m282MHywsUs7aUEk4Yrlauc7yoaimqCJViFsQSLmwFrDHuHZPu1bxozkgkIwbSOQMYDXK8AzIOvSnh8Qkg3m0j/NsbNwOsqvVdNQXYBhc8y0GyjnhnQrNA62v6YtHAKLu+mLzcHmOeAp2VomrQptUsCx2tCIJkDlvA9MYdwQA0xEB/tL5HqPL5YsHafgpy4JWWWq7nV0FoT0t8gMV96ahIkk+kAD98Bp3LUl1ECTUW4uCBJkHobH2wHmMiBUddrkCPXY+uHOUpB6IQzBZiGn4IAv6XxtxDIGo3eIwcwJv0AE/hzg4CuUQEjxMjKZVxeJ3B8v8Anrh5xM1FompQqN4ihIQmAoDCfIarQRyGATkHkyCoFyWsAP8AOmD+BNmFdUTWELAuAtiB7c8BFwfjlemVq1TqpzpAYCWbmJtYbmf+nnFuKU6TEGkSZssj4T9ra3QA4FAzBFIFrlyWRyJgkADSeUA/jiHjOaFZtfdhWBiRzAsJHkBgG1DtIO6ZaKMjEXdtMgbEKBtbnhHmUXWdBJWTE7x58sD0jAkbzicOCNoPrgMBog4loVYkX8cAnoJBxDUgiMaobenPpgFvb/iLqsUyQrLJK8jNpMzsIFsU3s/xGt3yhdTzus7j3sMXnPZJapEtodV8JaYMbAifX8OmGGU4W0hssIQrzA0C5BAUC7E39/LALKzEEreR0x7Fs4tle7AqKKeowrBwwExuNPpucYwFRTtxQAp6KTNUqWK6h4WmIPvcW2wfQ7Rtme8RlBpeIKg//WT4gfvETfzGK/w7sR3bipUrIAktBHOJHP70ddsPeDcKVGVFbUVYXQFhvfUTG/WOuAc9nMwGInSwG1UgTA+wxNww332GD87nmTxVVFRJgBBLAgbCfD7SDvEnGczwxMu690y3JEGdMHT4mAsCXOmWn4bbiV+b4JVqpUbK1hQzLMS48TKZWmwRZWFk1EY7xfzwEnCalLME1Eprq1FLvUVlMXkNDAgXiDsIwvQUS1QjWpEQAwutKCdJjnHXrhZ2pd/odGaqCvRdXJUAamcEGNIHwjn5RzwR2b/+3Tp1G+rdnqIZFSGVUp7FUZRdybxJJ3jANnztHMFa2qpTamwJMDxAknTY9QfTElWqpaUFNZA1KTIkjmrFRffbfC6j2bYSrZiiqwbfXfEQQJHdDy/HDL/4wwpq61qNR4hyRVuIEABUk3EydrYCOtlZS9JaZX7Xd6l6wQGYj/nA+Z4dSqrMvqImwN45CRKzeB+ON6B1uGOcWN2CiuLD1pxjFOs/egjOr4zEaa5F9rGlFjcemA3yvC0FY12Urp1aCwA+EgSAeX9WLBl8oAfG6XMfEu+8ev44h49wt6j0qkhqaKru4Lb6AxhTyJFvXliuV+H94aZU6Wd4Ckc2N2kX3iT1YgfCcA44p2pCh6WXU6tjVNojfSCP2xScwD4iSSx3JMk++LOOz7lNWpDI1QC0mU1/diYnnywnqUL7TB2OAl4K5pUw0HU4hgfuzaRtth7kMktZpACv94DfyPUYUZXOwfr1ZhbTpF52v5c8OP4sBQY5adXwszWKAjcDrynbAKH47TVmUUGOkkalcQYMTcWGLPlO0x76KdJR9WramJJZqmkD2liD6YqOX4dKNoBLeEADmWMRi28NSiyFBpmilPW95ldcj0F9uuAXdpeKOz6Qx0KANP4385nCVKZZoXn/AIfbBtdUYljUFySYU8/WMbVClECPGzjxAyCoOwsdzvvgBq+ZXR3agwuzTY9THn+WF/eFTIJB6g4JrFbkCAeUzHucQUlDEAmBNzgGeb4pUAWmG2UE7SWInc+RGAFzNYsHao5I3h7xhJmu1NJ3aFfST8Wm3z5WwTSrTEGR1GAtlGuK9VXstQMsXswB8/tAfPAFYaWYRFyCMA5VpP5YsWXpjMpcfWDUNQ+1pAN+tiAefO+ASC0jyx5TyxmpTPxQY5mDHzxLlK3dVBrRWtBVuhG8jYxecANOI6hgzh/nuBDdNSgkjxQVEdWB26GMB1MlRpH61+8O+hJA+Zg/lgFlPKvVDNqAVRuxO08up8t8POy3FhT10QG0KCQ7r9qdxewv098A1ePSjhKSBVUaSVAI8QiNMRzM7zzwkoZ27kgqXRgCCxaBf7R2kRGA07W8ZarVszGmtgync8ycZwO3CS7voI0iIedMyJggWnnjOAbZZah1qKLaX3JAmRcEarb42SvVpB9ZcBEJvaSbA/M29Mdt+j1dRHdUtMtcqJi4WADf7JMxzxo1CsZBo0iJ6LESPP1wHH3yr0vCuYqSBY6Z8Wp007zqLIFAF/FeyHDn+HgBF759QModOkFnYfdvqJWTExov1x0irSrydFKlEkeIAWViB7aPzxNllqkJqRL6tfhG4MDnMQB1wHKc1UAZzppioph4Akmbtcdd/M4gFR3QnUbOqhfNw20f6BtvjrHd1TBOWo7GZIseQ28t/MYldaoErQpyVEiRcwbegsJ88BzReEM3dlqgBYwSJP3RNhv4gDMYP7J0i6kzdTHP1BPkbj2xeqr15EUEi0mQefr5z+2M01rDajTBJuRHwzbne1v25hyvi3AmpswR0Ratfu9RViUU1EQhVjxHW6gH4fPFQ7BivmHZ6rhVTSyhk3B1EmRsAEPK+PoZDV3NBJAEEFZub8/uhef5YxlaL61mhSVSCGIiRAttuOX+QA5R2vy+aFE0qVUKCFUk1DPh0kkWmAhWwv4jbFZ4Dwuo2ZqUvpdQ9w1FqMzDu695pUE+EwGOxsCT0P0Ycsh3RbEEeEbjY+ox5cqgJYIuo7nSJPqcByLh1Oo70/rWBc6g0Bgq6tFz13+ajnISdrUApBaFaoGqLVcsoVj9TTWoVN+eorqU/FpHO3eVy6AQFUCZgAb9cYOVSI0LHTSIwHyLk+8o1L5hIJuGcz/uU4u+UzwQq4ggjxAGxHP5479/DKP8mn/Yv7Y2+gUv5af2j9sBxyplmonwPq70eGDHhsSDyL3iMArxSnlcvXarYPoQgXMybRy2OO6HKU/uJ/aMavkKR3pofVR+2A4NwTieXqgupsDADQNTbxvy3OIswZYkmSb476OH0h/6qdv6F/bGfoNL+Wn9o/bAfPZMAzt1nHuK5HRQDF0DPK04OrxEFRqjYX9px9CHI0v5af2j9seGSp/y0/tH7YD5Y7N8AVXqVMyFco2kJqVhq5loJ8oB67Y6HwzixEAQFHIbY7GvD6Q2pUx6Iv7Y2GSp/wAtP7R+2A5Vx7IUTljmAuh1IB0wASxiSNvlGAeEZ/6KVepJ1TFOYgEQWI6kbD3x2VsshEFFjpAxo2Spnemh/wBo/bAclzfaOm4I0EgwrBiDCc9OmDNhuTgbjGfTX9XTUEKJZhJm1xNh0vJ88dj+g0v5af2j9seORpfy0/tH7YDhL55i2onU3IkzBPMf5bC7M1N5N/PfH0P9Apfy0/tH7Yx/D6X8qn/Yv7YD5wq1QKRPVgPYCf1GA8mTVrALF5G9gCCBj6b/AIdS/lU/7F/bHl4fSG1KmP8AYv7YDg2XakihNAqAAAmSDqAiTB6flj2O8/w+l/Kp/wBi/tj2A//Z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294" name="AutoShape 6" descr="data:image/jpeg;base64,/9j/4AAQSkZJRgABAQAAAQABAAD/2wCEAAkGBxQTEhUUExQWFhUXGR4aGBgXGBsdHhscGx0cICMcHSAcICogHx8lHBwcITIiJSkrLi8uGyAzODMsNygtLisBCgoKBQwNFRAPFywZExwrKysrKysrKyssKyssKysrKysrKysrKysrKysrKysrKysrKysrKysrKysrKysrKysrK//AABEIAMABBgMBIgACEQEDEQH/xAAcAAACAgMBAQAAAAAAAAAAAAAEBQMGAQIHAAj/xAA/EAACAQIEAwYCCAUEAgIDAAABAhEDIQAEEjEFQVEGEyJhcYEykRQjQlKhscHRFVNikvByguHxM0MWJAdjov/EABQBAQAAAAAAAAAAAAAAAAAAAAD/xAAUEQEAAAAAAAAAAAAAAAAAAAAA/9oADAMBAAIRAxEAPwAPJLoULUrLULVCqlLw5vost7XmwF8MMvk1qAaHB8Oo3EQSQp356fzO2K5wqVSorADUQVbUCVMMhICz9liJw14XmUQwukKaaUiNYFgmmWDAEwZYR164A3+GNNx9mQJ+RvtuLb3GIKHDW1LqPgOqSrAxpEkWmDEfPDHh2bqBS1Wm1Mju0OpwynRpkLawYKJOJjUqkAd2Z0t8bCRrt4YECFG0Dex6gndqpUBjOlbAkSFifyM9cHZaoU1LrhQYMXM8gOpJHpY9MC/xjL966glWBIJqSFJ5qCR674npZEvpakwYE65kRbzmDBnngGVd2RFPiKmDLLEnrMkWPt59ZuHulK6qqksWqRA1Gwtf7w9JHljbNZnVSRGIK/0hiTFoEgCbxy9MI81nFBgKx5XgA3JuInc8jgNa3A1JVkrEsrAy4uVmYaNzOxj9MTZ7glarRBq0iGkkMokEWvba84jrZrRZlJIImTtG4mNicT5Li5k/Eb82sRIsQB5QOV/mFT4fwjuassdpgCQZ85wyrXJvtixdoqWrLJVtKsFPUyDf5j/IxW3ebjAaMLTiMVCCCNwZxJUNsYoJqMCNWwwBblaiBiO7qaraftRcwCd5jnz9sHZqgKyo0whWz3BUhiCpHP8ATFfz7T4Rsth+p9zfDmlWdsvSC1WDQSsGASCBpa8STsT088BrRqaWq1mWCpIQHk5Me+lZ/DC6tXLXM3M364atSeuaYdSsr4nY6b6iGMcztf0wHxSllqFNmauZQhTCHTqM2mdUSN4wEvC8oWRnXzQydvhM/KRhHxvtKmXbSo1MN5Npw+o55VIFPu9DU1qfCfFIEm/i/bTjn3aDgjmq1SHdXcx3Y1R0kzIn0wFi4L2nTMuRp0P8Ucj1jphDxPs86Zk1mP8A9cvr13veSgA8RaZHTnIxJ2WyNMZhHCMdIIKyI1RF25k3kAQOuLfnc2z+I6dIOgBfhFpgfPfAK+zeXSotZsxWqFZkK1JlOpjJKSW228pw74HwylTdwlMd3U8Q1ksXIMg6dVhvfTO19sLUqyw8pPyk4ya5KGGIiIufwwD+tlO8OmoxXclUbwkDps3XecLs1RJI7uAqgaQHJIjqDznoMB8KqO1UmWdtD7kmZUjn64ny3CLTVHdggwxsVIi5Xcg7WvgGObpvUQMXeSu/i3MkyANgI5TiqHJ5mjCKWgLLVlJJIOyrNtfKTtfkMOs7mF7sKdWtbh/vevtb2GCczW+rpA3Up8Uz4v3AjABcPzNU0SMwdQkBVmSgIP2jct1OxxisFaiFVmDEsINpAIMAj8jvfGlZ7RNsBDeZiL3AI+RtgCuCZJGDd5T0qRE6iGaOcExYjy6Yc1crQqd2rqfCAqsCQ2kHaZvtgbLVzXpAllZgSDAj8ud9sSLQZTEQ3ODt/wBYA/M5fUmla9RDrkMoWdMWTpAMx649hU2YbkMZwG3/AMZTT9S7awpAmIJPny6+pxXKHDHYkaWBVoPhJIPT18sdC4O+knUD5bW9eojlfAPa/Nutbu1bSpCuQg0+JhzIubR8zgB63Ea7U0paUZkZYOZFMNzvpFxBgczc4kqcUUswqlDUDeBkpMVHQN6WM4TJQOq6M02lVMwd56/niXO5A6QXgOi3qMxXV4iBb4piIPPATcf4fTzDEszd+qmFFpESJ1bmIHh8sVeplq1MavGkC1mJF+Si+59MWLK5ju1CIVqPq1eLXpX0Y/8AAxvnuFJmkdQfjF4dW8QIaDHoRPngIsnxjMAUiRT0hdbF2UO7f6ZCgwovPzxvwHiFWvVcVe4FMLKBSS0naSDB6mOmEed7N0zUU13pBQAsKKkgDkAGgDkN8NspWoIrGmksi+FTOmDAm9yb8+WAZZ/NnX46VQMearrU+c7kYlylagASzwZAiG5z5TyNsV6vnqtVR3rmF84AWZgAefM4rXHu0jCpopQFQgTuWYCCZ/C2A6JxfjqVAlJCO7VpeZUtuJE9J/LCivCkrzB/LCXhPEPpFPUR4wdLAczyPvg3NZlQJJ0kWM9R++An+k4zRzIUFtXi2VY6i7E+n44gyfDMxWvTpnTvqbwr7E2Pthz2e7P6n11HQ6CZp3MmNiSIsSDacAqajUMHS0NsYww4O6BHSqdYpnvIXZSBeTPQbDGOJcIzTMyjTSpk31N4m82jc+W3TBHDuEUqKaWYuS0vFpABGmBygnn0wGmT7YMUqMwlVKhVhRpnVtpA2AwnpZlcxmHpcnU6ECEX0mBN1MyRJIvHnix0Po9NNNOiiyZkgmYkarze8YwmfbUsRba2ArWU7O5hlyvhYGn3iEuwWF1SDElj8Rt5csW+rwsI0Bqfd6Y0qPE0gEkk85vblytiD6U5iDCjfpeZxCAWIkmOv+fLAT5ehlxY0587T6WAtgbifA1ekPovhZWuh2bVF56jEyDQsgTJiTyHXG2e4wiU4Ne5ItqtE32wAeV7OpMVKrAwQdhvbaCcE1+zGiBl66uDc94CD6CFiMLw5nUDPmP8nEqZtgZm+Ad8D4CaBZnYNUZSFVNVvOSLHpthJnqi6NNOt4Ef6xWLCOhgkyLQI3JwRT4m3Mn88F1M8tQN3qKSRE6dx54BFXzNJltJMQC1o9hj3D84uhqTbE6kJ5N5eo62w2o8MypIOgj/AEsSPcN54AbsrLKUrKVBkhgR7dMAoqVNLFTuDiPtTTalSXe4BJiwkTHyxdBw9KNKtVzGqsaIEaARrMkAWMEbekXONF4pTr0TUejo5SQDAiRuOtuck2wHJMpn69E/Ulu8a5UCYUXuOpF/IY6NwDjVSpl1qPlnNR/BMiCBEsARAuOZ69MacN0kzpALnw6AFZfMMOZM3wdxyrqqGk0vTULpYN4gCoIMnffngCmygcxqUMN0YiQPQY9hFVelS/8AEhdju9Tp0AU+8k49gLHl89QRiFbvGBHwyQPVj4R+OKT2g7a1VzD6qTSTuxKgjYaRG3Qzh46KUZF7oyCLpouZva3Tptil8Sz1TLslJ8vTZVRSAdbgEgTEsRvO2AsnCuMCsNazqWDBboevTDOtxMEkhN+RPwiBZY29dzhB2d8TGs9N6ciI1SCPIGCBGJOL54IrLSKvUidMwY8xzPkMAwWoSSSIhdRgkk7WkzG/Lzxvw/MsUr1CTJhVHITa3oCPwxUeFdoaquDXCinsbEE+QHMdemLRmHAQKrIikq0M1xqEweZ5YBcag2549lK8VFvAYgH054Z8M7PGsrt3iAKpIiQSfujUAPfAlPstV3epTX0Ib8iMANXZHR1VokQNX4X/AOsUWpw+rr0925PIBSZ9Ix1SlwvLKoDAs68yZDeo64JFaBCiAOgj8sAh7G9mKtJVerCBmDEG5IHKBtzucWjOZHK6tVOmE23lyD5aiV/DAZrNtPtjC0if+sAyzueFUAVPHpvsBt6bW8sYfipYKt1AGmx898D5fIsxNthP4gfriX6GFEuQo6kgfngBXd5tjHdNM88T5jP5ekpdm1wBAW8lpiOXI/LChu1Jae7oqoHNjJnlYYBuMoWmZ9/3xvSyYFyygfsJOKlxbtHVLChDE6AWanPgLXuBEiCLEj1wV2bUTTNWrTZtbsgV51+HTFzPIi04C0Ue7Ukat11EkECCJBJIgcsL+M8VpUfCrKWAvqYC/Tn+mB85kHrU3BqU6YkErMeZDavEQBcA7Yp3GkU1HIIIJ3EfpzwF+4FmFrU1qeBmIuSSYJtHlGGGYy1Gp/5KNNj/AFIJMeZHnjk3Ds7UoHvEbSNiDcN5RzxY+Hf/AJDgxXpA7+JLb7eE295wF1rcDoupNItSOwC3QRPI8r8sIq+RzNMw1LvF+/TMj3HxD5YkyfbDLVmVFd0ZttdgT0BFh+uLFRzLrp8t7Tt6+X54Cr5SsrmPtAwQdwehG+CqmXMk8zi5Z3gdLOIyEKldk8NRTpYE7XF2E7jHJm4lmaDVEdwTTJRi14IMfpgLEsg+uJ0zREfKRhFw3tUHPjprpjdGv/aR+uLFTzOXqUy6OTc2H2VHMiJvM9BgC8pxJgGO8ATcT8jc+2M5rOJXXRVGpZmJgz6jC5aOseAyP6Wke8be+MLlWEWOAeHhdGnTFdFY6RpZSZgG2rzAtbCXiGc1KFDl+bEqFveAOcAE+V9sWlafd5ao1XwgppA5ktYe/P2xTqiKObH8MAJUSeePYMqUdIEqRIkW5dcewENRhffe3pfl8sa0M1INPmJKe1yPff1HniGtViZE9PLGnC8gSe+crpEhVJ+I3FwLx+eAiWtVqMQqMT5Db52GIuJdkXqVEdnWmwB1LBJm8QBz64tWWaq0sqEqBIgeERzjawwKuZeZ1GeuAVL2coCNbM4ChQtlUR5C9zffDWu1LVqSmoPWL2tzvjC0SZ54mpcPYi4wEHfMb4jIJwxbJqq/WOiA9WAwPR4rlZIDatIkkCBboTuTgI6WWJ5YMy/DWPLCnM9pagpBqdNU1MwGrxHSoF+kyT8sVnOcWru2pqryDIgwB7C2AvNTMUKbAGoshgIALQSecfrjfi/G6KVzTpaaoP8A7BKrJ5QRtPS0YqmVZTl6evcnSf6ryottYm/piPOZN2pmpPdiQGqMNIC9b7tA0wOcYCXj3aHO0VDL4NTxZRARQJDE8mYxy+HzxUxmDmKultZJMoWqM+nqCelt8WkKlanTU1wKUaQSr3W40tI9w1iDeIthhwns7TotqXuwBOt9RnQRY3262tgIaupqVNCFMTuReemx3n54zRyCJ4mA1D/16x+POPLfDKvSa/c6GKkqzBhqHlB+ERafLEHD+zrufGuhetmJ9AD+OAVZzgzV3Z6xqd1qB0IB9kSRa0RF4k2ieQeW4XUOYNd1VaYEU0MgKgsBBg2HzknF6q8C7lNKu7xckII/0hdV7z5YHoZWkUBzGu5JQMBqvzgC0/1W2wAeWzTnwfVhQJFO5lQGnqZJPXC3hHDUqFmYEU9yGFg42g2MdRGC6nDSzkoMyhJAYmJj708x/wAYn4ZlaskOXZYsaiqGEf7tW3IjAF1qNNhBVGWOg/UYVZns9lm/9Se1vy2w8GUm4uo+c4G+jEA7++Aq+Y7H0SIXUPc4Z8Hr5nKkAP3qAWSpePQiD+mGjUre+0frjS45YB6vapgNVKgBWIMF2OkEjchRePbFBzXAK7bgMHJ1w03P2rwd74fiscSjMwPXAUShwirTEMhlyAB6Hrg6lRYVR3ZIUoSHFrgX388XCnnMbBaTgqyLpYENAjcX264BPQpaqgVGFNmVZuILiCSGBkH4hG17dME5TjdZMxocEAPphgGkTAmb3F5DYky3Z3LIwCB6f9IaQZ6zf2nD+lwAlS9Ru9WCKZAKlD90lZ8Ec+WA0zmYY0icxqZ6jjRTJACaZn4dx4h5kQcKDS0gs/hRRLEmBA33/ScWfivCzUQlLVfCxTWJMLBC9TBW3OBincVDvRqUiskj4WmCQZjy2icABxPtVRULoBqTcS0EDlINwfbHsU3jfDKgbV3bw0X07WHhMCARtj2AvOcpi8X9owVwmuj01pMNDAmGgnVN79I+WNBTBnVMeWMVaCikdIjxQ3MmwIv6zYYB7T4ciqCzoDJBLNGkAf8AeBTxHKJIFQ1CLnQtgPVo59MIe6WpCt8Wytv7Hn74mHCRAVWpkSJOsCT6TqPQAfrgDG7RlqTNQRNQJs0k6eoFpjmPfrifgfEKzIalZyZA0hYUTMTA35H388L+FZdKdYBqZOk6gSGAkROxkiJ57xbDPiGaRa+gKPBNMM215IsbfEI+WAUV0WvUMEKRMg/ak3b1P7YEp0+5SDTB1G+qbaYgW98arULS1Lw1gbWJWesC45+WN8plKeahBVqnSCWhTaLkHVIMn4Z2A3EHACcUzBLXAECyjYDeB8/xxNwPhVV27xkYU1BkwZMgiw3O+LPT4ZTRdbqpdo8JYOF5i4+1YexxOmd0MwEHlZjHtfywFfestGEXK1K1RXsWVggIWJURcjaT0tg+ur1aR7zKPVceIqSxAY2Av5G8WE4Zfxc3gBZsYufmcaVM+x5m3r++ArX/AMZpVKhbNM9CwAUOr7bKFC+Ec74fnK01VaKUWakG0iG1QBf6wyDufO/ljf6dO4Hyxhs+T5ef+e2AnyqBH1aaaWAfxgNeymIkk9LbHfC/PVaobVLuynwhppgm0AKPj9Zw94pxVSU0BQFQKY6i55SRPrgWlnQL3I5jlgKtme0dakqqsUyRLNoux1HZjMi0W6HAVbtDXcEms8zNjG++2LtX4jq+L8p/PAzvSO9NCPIA/pgK1xDiVcLMvpUBBUM/Fzv13GE9XW41iQFNyOu8jqfLHRUUVFfwBlF2DbcrdOhA8jgI0aJ0juk8JJWBFz+tsBWc/wBogaemkHVmJ1MSASfvSOZv6YHyvGKiXNeo3UELHoCZPvGLZV4Vl6zLqpwZJEMeZk2nE9bgtEyaQ7sCLqqEif8AUpOAq1TtfXn4Ken7sH8wbnBVLtSSPHlx/tY/qMFN2QUsdNYyfvJ19IwDm+EtQc0qkagJkbEHY+mANTjlBh4g6eoB/K+GGX7qqCKdRGKid4MT0Pris1cuMF8HyI01y3Kn8ImSCCOXK4PpgHTZF+Q88aqrAR/nrhRwqq6uwB0go20gC06vmBgjh3Fqtmdpp/a1KG9IIgzP2b4A4apvi257NNR4aWVilQlQhBvcgkf2i+FWQpO1YLUppTpn4SWh2kb6eQ9enPGvaLOJUWkWMKFJVEvYsRMm0kKL3wGOEcUq5im9NmHfKA9JyoliPsm29xB3xjIZ5MyzLmE8YHxqINvvQPxIwq4fxQrVQp9WsgEKJLTbxHnb/gYsHDeIUlSuK3iqUqbkldWp1U7HYFgNjv54AXidGlliNWaFCQLVZBv0KyG25Y9ifhPEsstARTY0w0KlTW7KTJM61YrygeePYCtMCdpnlGJlzb6YMODuG/ff8cG5Pj1NWE5amQPukg3HviHu8sSNL1KY5hlDEfKMBBlKVNywEoxW03EcwNjMfrhWeIZUOqd+oMxJDRPrH64b52iWZTlzTsVldUeEEaidUT4QScVfLcCTLZvVWp1XR3YUkpXZVaQKmoeEwdhM2npgLTlqLURUcagQPDMjUwhjboAPxxnLZnvXQvRVgyAsyzOpWg2FtW3Kca5ZwVK0W+tAPgrVFDco8I8G3nucSZeoaICqoUm7xtqO/OMAx4XRrd6V0LT+P4EmQZgz8M89j6DCHtJSrVP/AKaaCsszvUdzsY8RUgEfEY2kgAYtPDeI6Q0xDDSbcj0n9cAcQyHdpsXptYGmFXQIYlmtckmIHkd8Ago1CAi01AUeGmsQI+05G8Rb53w4p0aZXWXCg3AbwmB5E7YWcTy5ohXIKoyqR4hqNpFOxkRux6nCNqJr94CRJQ35DoB5csBbstl0edDqQASSGBFufztjdeHHlf8Az1xyytxLulfLafqiyg7g6V3I8y3i9gLgDBXAKBXWVZghP1cmCQCbx5iMB0luGsOW/THk4Wx9r74pT1X+EO1/6jywQ+aK0Sgc6meXaTJWLAHpJJ+WAuH8Lc/Zj88RvlHUWHncYqXfVCrKrNpZQFlzyYGxm5PlgVqbwCS88jrYWwHQs1kqb0kanqUjwuGv4oFxHI3wubJ+YP54qOV4xmBUClnZGGlkX7p6RzG4J2jE1Tg+eSoR3tVk+yysPEDt8Rt5+mAtKI4XQPhmYHXaTzxEaBm8jzv+OKjXocUQmC7CbH6u498T0BxjTqFMkefd7dYBBwFp7pl2n/vEYBHlivZHjfEQ472hKcx3Z5ixsZ3wcnH8wU1DKMdJ8aDVI6MtvEp+YOAsvDtRdQQSJ58se7fsoOXn44af9No/H9cV6l22FN/Hl6gOylpAJ9x+WFmf7RVK7a6qq3QibDkAd48jgC229cGcDKqzs7aVKlY6lh/hwuy1cVRZXBG5sRHWbRibMjuSVMuhsxXbVHI8iJ54Btk8rTpIWeqCGsgVTqIm5EgRO0+uCc1VIEZemoUXWoBqdR0EjwR5D3xVKeamBfy8sGUc4gUq7EEmPAbm+wbb5dcBYcu+qtSqSTVWmXbV9rwRM7SIv5EYzxnJaloim6MdG0hTBJIsY3BG2Jez/ETUc6gmmApY3OiTIPMHSNzscG8Z4lRRiqGoJuBTaPBEC/IW5b4BRlezlZYeqO7VdpuZ22Em37YtfDOG310wGLfGWLL6DSZuRYmZwgzXE3oIBlwEiDUJOtgel9gNjHPA+bzj1EQAlbKWuYlryJYnYjAF5rI5Ra1SnWep3YYnRokB56t0FrevPHsQ0+NsoANMMwsxcsVMcwJsevXGcAq4pwWplwGJD0yTDrMejdDtbA9E2nri0ZLiUAq0MrSGUiQfXrhdxPgE+PLXHOnzA6r1HlvgEpTUdKiSbR64c5vhdBFUABmRFXWJlWuYEmV8LG9vwskWvEqBEfETYn9gOn+Dy1pMzvv54CkcQztcu4WrJk/DCv72DH5nF44FxcZlAGtWpga1vMnncXnmOXngHNcGo1W1Mni5kGJ9caKO4EU5ImbkzPkRBHtbAWPIiaihmFNeZbUQPkJO3LDnK50QVmYna4I6Xwh4Xm0zCz4lbYTBkjcSIE7HlM4mqKw2ERz/AM/XAEdoOB0s1FSm3dve32bmbjfcm4xXE4PmKLkvTGgWL6hpg9CTh8KxAuf3wZl+JEX6b/8AW2Aq9PhVSoG+qLFftBZt1/LBFPsnmmYwggbksPwG562GH+dy1Gt8epD1U2nrBkfhgCnwHMUVapl6n0hmlVpHwgKRdjBAYxaLdcBvleyA2fvC/MqIU6TMAkWJ2ibxgpOzwWoAVSCNTd4oLx0geFQOpBP4Y2bOCgEo6mOaDDvFpsNCLubxA+7tO8byY+03EkdtDvUNKFBi4BIBDTM79R16jAb5rLr/ACwQvwqiloAm6wB4usRywm4hTQmKj1IN70hab7gg4zw+VzAV2OmCFKSRBBCsOokjAmazdRk0s7EC0STgBuG5JO/LK7FUHQDV5bzHPblh+M2QLTHzGK3kgVqhwJUWe4HhPmbYsX0vLwCay/PASDMiDI+WMJmAOvy/5xqmZobitT92GMo9EkAVkJNwAwk4DP0o9ZxsmbYG2+MNTQ7VF/uX9Dg2qwZQo0yFAJBF45nAa/TBplhN7Dzg3viJuJHoPljarkjp95HyxGcg8RBwGx4icbDiZjle+NGyB88brw5yJA5xYYDVs4pBBVTNroPxxEalO31VMx/QLY3/AIa55H5HHv4c++kx/nTAS5avTSAtOmLz8I3Nr+xIw8qZVa1ImiqUq6eKQohh9yDMcojpiv08m4bbyviy5WoMqneOQDHgH3m/YczgK/k6atqqC8RsTpJbkwIlRY72M7jGcxTBufD1EgRESB6bjyIwuNRogWkyY3J8/S+CuH5gyVbxLuVOwI5jpf2wGnEV+HbURJHS5x7EGaNzBn2x7AeupOC8pnyLzhDQ4vJ01RKz8Y3H+oc/UYaPRIAI25HAOilGsSXWHIjWoE/iI/XCDjtNqJAqJqGy1FZoInby9DiShXIOGuVzwYFXAYG0NcHAV0UzMqrEFdXt5+mB66CMN+N8NrJTdsl45ElGu4MwdPIjST52xWuznEatWq9GtTAZRMgSFI5EXv5dRgJDltFIMV+J7TyB5/8A8iMM+H9pXps1LMQ6nw95ABWNp0i6/iLYOy1QIrd4gdCB4WuxMmD/AE8zaDtgXNZOg6GpoqKQwUgMDIIME6p6RPpgD0q0XDEk09JAGogBtUxpaYIgE741agZgLHvv53wK+Wp1qC5dJVSdY1Ekox8IPTSTINhGoHCjLVc3l30EMQJGhhK26R+YOAfMxU8x+uJ8tnipsSD1GFWS7QazoqUYOwKTA/2nb1nDSjllqBjRZXjeDtgG1LiIqArUQMIvbfznCHtVwspObyxgBQKtM3UqBFuoAABHvgzL5Z9QABt5YY5xAECErLEAqSPEOYE7+mAScCVqqIy0zTERfcBrHTJuhB9RywHV4NmEplTTLMZclYMBQdyOfOPTnhhQzJBaTvYjy/7wSnEiIIkEeeAprV5Gggi8xG5xFWoiB8z74vb57VOsAz5DAWayOXdpNMA+Rj8sBSTl+gxIKSD4r+X72xY63Z6iZKNUQnmGB/MYHr9mFYWrEHzUfocAkWgsWgW5DGiZPeZg9Nz6Ycns26r4aqEyZBkW5ct98SV+AVu5UqoL6mDQwgiBEzE88AvauQiU2JdALX2vO/UHkbWxpSotDNTqP4dxJBANuRjEtHhFcEB6Tqs3IEiOtpwTwym71Sk6QVOoHwgA7b7XjAJyXj/yP/cf3wbTqv3Rp961yGVtTCDsVPkRHlbGHQjdSPIiDPob43zVcDMNzAcyPQ4Cw8MyNZMrWqK7MygKrsxgyRMSdhtJwiTN1x4e+qMPN2I9QCfLF5y9akaC1K2oh0EMnhkkMmgrHi+Ene2E68EPfKBSqGlIksLaTzBAHK8C/LALsjnK6n/zVCByLE/ngmpnKlZg1RieUkmLAf8AG2Hjdn0EQHMncTHSJCmOvig4jq8PpBZTxBWhzrIIB2JBUX3FvLAKu7B+0AfPa3LB9DMF0Kj49w1pYKJKzHL4oP6DHuIcNC2Q6p5NZlESJ5X6+WF1Ksabh0MEbHp/n64DFQdTj2Cc5SDIlSmDDE6v6SPsx05g9Dj2Aqeay694ReNRA674MTirJUYkFlv4ZgGLCTBOHXG+DhKiMSTMnvAtniSFMWDwN/tGcV+tTVnMG029+uAe8Pr08xdCEaCWRjcR06480g4rVbLabiQQbEdfI4c8L4mzladUSCDDgRAHNsA4yudIi5tgupw+lmKiVCSlRb6ktqHRhsfI7jC6tljAIIK8iMb5Go2oATvgB81TNIO1VSFEtqF9QHMR+W+KxlO0dVlZ9QVC0S2lUAEWi5Pp4iYOOodoHROG1nrKWVY23uY/X8McDzFVqzqqgKsxTSbCT58ydycB0/srxrK1mIGpXXYtGkz0n7MjY/8AGH/aWmalJXpElSdNSfDpixsYjUbn/m9TyXDdCfWgCqVCkpsAswL+t9sWDgLuVqJrWqSJCuTYgc+ZBEjAVWvThiAbREjmMYSmaTcyCASuqAZFtt4mfXDjPii0CmuksbEamAIsUI3HWY2xFm8hUsygnSArWIIMwIkCZsLTgBV4zXT4WgDYEavxaSThdxLNVqrq7uSynw8gI6AWwUOYIg7emNxQBpseYYT6Gf1wDjh+fo1F1M6Um+0H6+VrjBtGmjT3dSnUj7rD8sVJqAxo2VgQD5nAWuplWnY+wxitROoSDvcx+OK1WzlQaAjuulQsBjcyeW25w1z3HK6Du0IOmFLNBuB4jaN2n2AwBpp2MHnv18saS0bg4K4VxlmTVXpqGLQpEhel94JuAdrXjfA+Y47SDFWy7qwMG6m4wEffN1wwyeWqVEeoukLSA1eIA3PITJwPw/O5aqxEOsCbr1IHInmca5bN5dtQSqB1DiOfUgRfpgNhnWHPBKcTGkgidVjN/bGycNLXBRrTZxt1xrR4PqDC6sL8ipA85scAJmMjl3KN3aSuxDMIvMb9caZzs7l6jMyMyliSPECJPkYP44Kr5Dc0yXUbiCCPUHl5jAioQdiIwFiymRqGlToUaximvJtLOTuZg9TAkYQ9oeONSoVXSpmF2WA4kCY5iAeXPfD/ALN0W7xYmZEfthZ2kqU6lasI1KzFT5jb8xgOe5PtNpOpMxpMQRVptcb70jBuTcgETjruRzdA0KK1tMsVBcagG1gwIMlgQeYPzxzFuw1EsfrSB0i/oMW7h1NKdHQq/wDjTwkkkiDY+tzeOmAe9ouG0lKNTchSkS+o7R5E7RY4rFfhz/ZXUOq3H4bYY1aZ7oDqEMdCF5+ojCqovPAWLhHEalKiEGXUQbtCy0+pPzx7FVrVSIiCOhx7AWfJ5oMsG4JiP1HphZxzgmkhlBdftFVAM+3XqR+eM5OodR5zYziwZ/WmSJp6WqagFDGCYPK4kxywFQGSp1VpgMykSNDkAkC5Nr8+k4CzWXaiJZk1GSIIOqRsOigdcM8m3f02100NUNJgFSDbxOARO3K+2MV6hZVD00FU+JZEh4tAJJklYPXbAA8Lz604LSNRjSt/czi15fukkuG1gTymPnA9/wB8VZco9dgDTYHqJA3/AKv3xahSpMzKjyzQWAuTaJJnSNgRPn1wCPthxV6opU10rQJBjWQxM2JI3ty2v745rn+H1HzJRYLlrx67+QAx1fO8OckqtJjpsA0EFRsfDziN8S8cytGm4emgU1BLQLz1v1vbAJ82ffz88B5WoRUUTuY+YI/XBGYt73BGIxkXMVCDp3EES0HkN+W+An4ZWPdh48bk6yOekkfPr64s3DlIZdR3g2NxP6i3p7Yqv0t6dRlZBpZpQFlWNQB0gbkycPKVGrp8OimZv9s6SNosL7YBAnBTUdtNcNuzQrMROxaYifM4bcL7Kgklq4jSZWIJnluR52w7yfDAhKIugkkk9Wjmd5i3lEYx2g4ymUQqBqrNfTyH9TR+WAp/aDhgy1UUw5YFQ0m282MHywsUs7aUEk4Yrlauc7yoaimqCJViFsQSLmwFrDHuHZPu1bxozkgkIwbSOQMYDXK8AzIOvSnh8Qkg3m0j/NsbNwOsqvVdNQXYBhc8y0GyjnhnQrNA62v6YtHAKLu+mLzcHmOeAp2VomrQptUsCx2tCIJkDlvA9MYdwQA0xEB/tL5HqPL5YsHafgpy4JWWWq7nV0FoT0t8gMV96ahIkk+kAD98Bp3LUl1ECTUW4uCBJkHobH2wHmMiBUddrkCPXY+uHOUpB6IQzBZiGn4IAv6XxtxDIGo3eIwcwJv0AE/hzg4CuUQEjxMjKZVxeJ3B8v8Anrh5xM1FompQqN4ihIQmAoDCfIarQRyGATkHkyCoFyWsAP8AOmD+BNmFdUTWELAuAtiB7c8BFwfjlemVq1TqpzpAYCWbmJtYbmf+nnFuKU6TEGkSZssj4T9ra3QA4FAzBFIFrlyWRyJgkADSeUA/jiHjOaFZtfdhWBiRzAsJHkBgG1DtIO6ZaKMjEXdtMgbEKBtbnhHmUXWdBJWTE7x58sD0jAkbzicOCNoPrgMBog4loVYkX8cAnoJBxDUgiMaobenPpgFvb/iLqsUyQrLJK8jNpMzsIFsU3s/xGt3yhdTzus7j3sMXnPZJapEtodV8JaYMbAifX8OmGGU4W0hssIQrzA0C5BAUC7E39/LALKzEEreR0x7Fs4tle7AqKKeowrBwwExuNPpucYwFRTtxQAp6KTNUqWK6h4WmIPvcW2wfQ7Rtme8RlBpeIKg//WT4gfvETfzGK/w7sR3bipUrIAktBHOJHP70ddsPeDcKVGVFbUVYXQFhvfUTG/WOuAc9nMwGInSwG1UgTA+wxNww332GD87nmTxVVFRJgBBLAgbCfD7SDvEnGczwxMu690y3JEGdMHT4mAsCXOmWn4bbiV+b4JVqpUbK1hQzLMS48TKZWmwRZWFk1EY7xfzwEnCalLME1Eprq1FLvUVlMXkNDAgXiDsIwvQUS1QjWpEQAwutKCdJjnHXrhZ2pd/odGaqCvRdXJUAamcEGNIHwjn5RzwR2b/+3Tp1G+rdnqIZFSGVUp7FUZRdybxJJ3jANnztHMFa2qpTamwJMDxAknTY9QfTElWqpaUFNZA1KTIkjmrFRffbfC6j2bYSrZiiqwbfXfEQQJHdDy/HDL/4wwpq61qNR4hyRVuIEABUk3EydrYCOtlZS9JaZX7Xd6l6wQGYj/nA+Z4dSqrMvqImwN45CRKzeB+ON6B1uGOcWN2CiuLD1pxjFOs/egjOr4zEaa5F9rGlFjcemA3yvC0FY12Urp1aCwA+EgSAeX9WLBl8oAfG6XMfEu+8ev44h49wt6j0qkhqaKru4Lb6AxhTyJFvXliuV+H94aZU6Wd4Ckc2N2kX3iT1YgfCcA44p2pCh6WXU6tjVNojfSCP2xScwD4iSSx3JMk++LOOz7lNWpDI1QC0mU1/diYnnywnqUL7TB2OAl4K5pUw0HU4hgfuzaRtth7kMktZpACv94DfyPUYUZXOwfr1ZhbTpF52v5c8OP4sBQY5adXwszWKAjcDrynbAKH47TVmUUGOkkalcQYMTcWGLPlO0x76KdJR9WramJJZqmkD2liD6YqOX4dKNoBLeEADmWMRi28NSiyFBpmilPW95ldcj0F9uuAXdpeKOz6Qx0KANP4385nCVKZZoXn/AIfbBtdUYljUFySYU8/WMbVClECPGzjxAyCoOwsdzvvgBq+ZXR3agwuzTY9THn+WF/eFTIJB6g4JrFbkCAeUzHucQUlDEAmBNzgGeb4pUAWmG2UE7SWInc+RGAFzNYsHao5I3h7xhJmu1NJ3aFfST8Wm3z5WwTSrTEGR1GAtlGuK9VXstQMsXswB8/tAfPAFYaWYRFyCMA5VpP5YsWXpjMpcfWDUNQ+1pAN+tiAefO+ASC0jyx5TyxmpTPxQY5mDHzxLlK3dVBrRWtBVuhG8jYxecANOI6hgzh/nuBDdNSgkjxQVEdWB26GMB1MlRpH61+8O+hJA+Zg/lgFlPKvVDNqAVRuxO08up8t8POy3FhT10QG0KCQ7r9qdxewv098A1ePSjhKSBVUaSVAI8QiNMRzM7zzwkoZ27kgqXRgCCxaBf7R2kRGA07W8ZarVszGmtgync8ycZwO3CS7voI0iIedMyJggWnnjOAbZZah1qKLaX3JAmRcEarb42SvVpB9ZcBEJvaSbA/M29Mdt+j1dRHdUtMtcqJi4WADf7JMxzxo1CsZBo0iJ6LESPP1wHH3yr0vCuYqSBY6Z8Wp007zqLIFAF/FeyHDn+HgBF759QModOkFnYfdvqJWTExov1x0irSrydFKlEkeIAWViB7aPzxNllqkJqRL6tfhG4MDnMQB1wHKc1UAZzppioph4Akmbtcdd/M4gFR3QnUbOqhfNw20f6BtvjrHd1TBOWo7GZIseQ28t/MYldaoErQpyVEiRcwbegsJ88BzReEM3dlqgBYwSJP3RNhv4gDMYP7J0i6kzdTHP1BPkbj2xeqr15EUEi0mQefr5z+2M01rDajTBJuRHwzbne1v25hyvi3AmpswR0Ratfu9RViUU1EQhVjxHW6gH4fPFQ7BivmHZ6rhVTSyhk3B1EmRsAEPK+PoZDV3NBJAEEFZub8/uhef5YxlaL61mhSVSCGIiRAttuOX+QA5R2vy+aFE0qVUKCFUk1DPh0kkWmAhWwv4jbFZ4Dwuo2ZqUvpdQ9w1FqMzDu695pUE+EwGOxsCT0P0Ycsh3RbEEeEbjY+ox5cqgJYIuo7nSJPqcByLh1Oo70/rWBc6g0Bgq6tFz13+ajnISdrUApBaFaoGqLVcsoVj9TTWoVN+eorqU/FpHO3eVy6AQFUCZgAb9cYOVSI0LHTSIwHyLk+8o1L5hIJuGcz/uU4u+UzwQq4ggjxAGxHP5479/DKP8mn/Yv7Y2+gUv5af2j9sBxyplmonwPq70eGDHhsSDyL3iMArxSnlcvXarYPoQgXMybRy2OO6HKU/uJ/aMavkKR3pofVR+2A4NwTieXqgupsDADQNTbxvy3OIswZYkmSb476OH0h/6qdv6F/bGfoNL+Wn9o/bAfPZMAzt1nHuK5HRQDF0DPK04OrxEFRqjYX9px9CHI0v5af2j9seGSp/y0/tH7YD5Y7N8AVXqVMyFco2kJqVhq5loJ8oB67Y6HwzixEAQFHIbY7GvD6Q2pUx6Iv7Y2GSp/wAtP7R+2A5Vx7IUTljmAuh1IB0wASxiSNvlGAeEZ/6KVepJ1TFOYgEQWI6kbD3x2VsshEFFjpAxo2Spnemh/wBo/bAclzfaOm4I0EgwrBiDCc9OmDNhuTgbjGfTX9XTUEKJZhJm1xNh0vJ88dj+g0v5af2j9seORpfy0/tH7YDhL55i2onU3IkzBPMf5bC7M1N5N/PfH0P9Apfy0/tH7Yx/D6X8qn/Yv7YD5wq1QKRPVgPYCf1GA8mTVrALF5G9gCCBj6b/AIdS/lU/7F/bHl4fSG1KmP8AYv7YDg2XakihNAqAAAmSDqAiTB6flj2O8/w+l/Kp/wBi/tj2A//Z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296" name="AutoShape 8" descr="data:image/jpeg;base64,/9j/4AAQSkZJRgABAQAAAQABAAD/2wCEAAkGBxQTEhUUExQWFhUXGR4aGBgXGBsdHhscGx0cICMcHSAcICogHx8lHBwcITIiJSkrLi8uGyAzODMsNygtLisBCgoKBQwNFRAPFywZExwrKysrKysrKyssKyssKysrKysrKysrKysrKysrKysrKysrKysrKysrKysrKysrKysrK//AABEIAMABBgMBIgACEQEDEQH/xAAcAAACAgMBAQAAAAAAAAAAAAAEBQMGAQIHAAj/xAA/EAACAQIEAwYCCAUEAgIDAAABAhEDIQAEEjEFQVEGEyJhcYEykRQjQlKhscHRFVNikvByguHxM0MWJAdjov/EABQBAQAAAAAAAAAAAAAAAAAAAAD/xAAUEQEAAAAAAAAAAAAAAAAAAAAA/9oADAMBAAIRAxEAPwAPJLoULUrLULVCqlLw5vost7XmwF8MMvk1qAaHB8Oo3EQSQp356fzO2K5wqVSorADUQVbUCVMMhICz9liJw14XmUQwukKaaUiNYFgmmWDAEwZYR164A3+GNNx9mQJ+RvtuLb3GIKHDW1LqPgOqSrAxpEkWmDEfPDHh2bqBS1Wm1Mju0OpwynRpkLawYKJOJjUqkAd2Z0t8bCRrt4YECFG0Dex6gndqpUBjOlbAkSFifyM9cHZaoU1LrhQYMXM8gOpJHpY9MC/xjL966glWBIJqSFJ5qCR674npZEvpakwYE65kRbzmDBnngGVd2RFPiKmDLLEnrMkWPt59ZuHulK6qqksWqRA1Gwtf7w9JHljbNZnVSRGIK/0hiTFoEgCbxy9MI81nFBgKx5XgA3JuInc8jgNa3A1JVkrEsrAy4uVmYaNzOxj9MTZ7glarRBq0iGkkMokEWvba84jrZrRZlJIImTtG4mNicT5Li5k/Eb82sRIsQB5QOV/mFT4fwjuassdpgCQZ85wyrXJvtixdoqWrLJVtKsFPUyDf5j/IxW3ebjAaMLTiMVCCCNwZxJUNsYoJqMCNWwwBblaiBiO7qaraftRcwCd5jnz9sHZqgKyo0whWz3BUhiCpHP8ATFfz7T4Rsth+p9zfDmlWdsvSC1WDQSsGASCBpa8STsT088BrRqaWq1mWCpIQHk5Me+lZ/DC6tXLXM3M364atSeuaYdSsr4nY6b6iGMcztf0wHxSllqFNmauZQhTCHTqM2mdUSN4wEvC8oWRnXzQydvhM/KRhHxvtKmXbSo1MN5Npw+o55VIFPu9DU1qfCfFIEm/i/bTjn3aDgjmq1SHdXcx3Y1R0kzIn0wFi4L2nTMuRp0P8Ucj1jphDxPs86Zk1mP8A9cvr13veSgA8RaZHTnIxJ2WyNMZhHCMdIIKyI1RF25k3kAQOuLfnc2z+I6dIOgBfhFpgfPfAK+zeXSotZsxWqFZkK1JlOpjJKSW228pw74HwylTdwlMd3U8Q1ksXIMg6dVhvfTO19sLUqyw8pPyk4ya5KGGIiIufwwD+tlO8OmoxXclUbwkDps3XecLs1RJI7uAqgaQHJIjqDznoMB8KqO1UmWdtD7kmZUjn64ny3CLTVHdggwxsVIi5Xcg7WvgGObpvUQMXeSu/i3MkyANgI5TiqHJ5mjCKWgLLVlJJIOyrNtfKTtfkMOs7mF7sKdWtbh/vevtb2GCczW+rpA3Up8Uz4v3AjABcPzNU0SMwdQkBVmSgIP2jct1OxxisFaiFVmDEsINpAIMAj8jvfGlZ7RNsBDeZiL3AI+RtgCuCZJGDd5T0qRE6iGaOcExYjy6Yc1crQqd2rqfCAqsCQ2kHaZvtgbLVzXpAllZgSDAj8ud9sSLQZTEQ3ODt/wBYA/M5fUmla9RDrkMoWdMWTpAMx649hU2YbkMZwG3/AMZTT9S7awpAmIJPny6+pxXKHDHYkaWBVoPhJIPT18sdC4O+knUD5bW9eojlfAPa/Nutbu1bSpCuQg0+JhzIubR8zgB63Ea7U0paUZkZYOZFMNzvpFxBgczc4kqcUUswqlDUDeBkpMVHQN6WM4TJQOq6M02lVMwd56/niXO5A6QXgOi3qMxXV4iBb4piIPPATcf4fTzDEszd+qmFFpESJ1bmIHh8sVeplq1MavGkC1mJF+Si+59MWLK5ju1CIVqPq1eLXpX0Y/8AAxvnuFJmkdQfjF4dW8QIaDHoRPngIsnxjMAUiRT0hdbF2UO7f6ZCgwovPzxvwHiFWvVcVe4FMLKBSS0naSDB6mOmEed7N0zUU13pBQAsKKkgDkAGgDkN8NspWoIrGmksi+FTOmDAm9yb8+WAZZ/NnX46VQMearrU+c7kYlylagASzwZAiG5z5TyNsV6vnqtVR3rmF84AWZgAefM4rXHu0jCpopQFQgTuWYCCZ/C2A6JxfjqVAlJCO7VpeZUtuJE9J/LCivCkrzB/LCXhPEPpFPUR4wdLAczyPvg3NZlQJJ0kWM9R++An+k4zRzIUFtXi2VY6i7E+n44gyfDMxWvTpnTvqbwr7E2Pthz2e7P6n11HQ6CZp3MmNiSIsSDacAqajUMHS0NsYww4O6BHSqdYpnvIXZSBeTPQbDGOJcIzTMyjTSpk31N4m82jc+W3TBHDuEUqKaWYuS0vFpABGmBygnn0wGmT7YMUqMwlVKhVhRpnVtpA2AwnpZlcxmHpcnU6ECEX0mBN1MyRJIvHnix0Po9NNNOiiyZkgmYkarze8YwmfbUsRba2ArWU7O5hlyvhYGn3iEuwWF1SDElj8Rt5csW+rwsI0Bqfd6Y0qPE0gEkk85vblytiD6U5iDCjfpeZxCAWIkmOv+fLAT5ehlxY0587T6WAtgbifA1ekPovhZWuh2bVF56jEyDQsgTJiTyHXG2e4wiU4Ne5ItqtE32wAeV7OpMVKrAwQdhvbaCcE1+zGiBl66uDc94CD6CFiMLw5nUDPmP8nEqZtgZm+Ad8D4CaBZnYNUZSFVNVvOSLHpthJnqi6NNOt4Ef6xWLCOhgkyLQI3JwRT4m3Mn88F1M8tQN3qKSRE6dx54BFXzNJltJMQC1o9hj3D84uhqTbE6kJ5N5eo62w2o8MypIOgj/AEsSPcN54AbsrLKUrKVBkhgR7dMAoqVNLFTuDiPtTTalSXe4BJiwkTHyxdBw9KNKtVzGqsaIEaARrMkAWMEbekXONF4pTr0TUejo5SQDAiRuOtuck2wHJMpn69E/Ulu8a5UCYUXuOpF/IY6NwDjVSpl1qPlnNR/BMiCBEsARAuOZ69MacN0kzpALnw6AFZfMMOZM3wdxyrqqGk0vTULpYN4gCoIMnffngCmygcxqUMN0YiQPQY9hFVelS/8AEhdju9Tp0AU+8k49gLHl89QRiFbvGBHwyQPVj4R+OKT2g7a1VzD6qTSTuxKgjYaRG3Qzh46KUZF7oyCLpouZva3Tptil8Sz1TLslJ8vTZVRSAdbgEgTEsRvO2AsnCuMCsNazqWDBboevTDOtxMEkhN+RPwiBZY29dzhB2d8TGs9N6ciI1SCPIGCBGJOL54IrLSKvUidMwY8xzPkMAwWoSSSIhdRgkk7WkzG/Lzxvw/MsUr1CTJhVHITa3oCPwxUeFdoaquDXCinsbEE+QHMdemLRmHAQKrIikq0M1xqEweZ5YBcag2549lK8VFvAYgH054Z8M7PGsrt3iAKpIiQSfujUAPfAlPstV3epTX0Ib8iMANXZHR1VokQNX4X/AOsUWpw+rr0925PIBSZ9Ix1SlwvLKoDAs68yZDeo64JFaBCiAOgj8sAh7G9mKtJVerCBmDEG5IHKBtzucWjOZHK6tVOmE23lyD5aiV/DAZrNtPtjC0if+sAyzueFUAVPHpvsBt6bW8sYfipYKt1AGmx898D5fIsxNthP4gfriX6GFEuQo6kgfngBXd5tjHdNM88T5jP5ekpdm1wBAW8lpiOXI/LChu1Jae7oqoHNjJnlYYBuMoWmZ9/3xvSyYFyygfsJOKlxbtHVLChDE6AWanPgLXuBEiCLEj1wV2bUTTNWrTZtbsgV51+HTFzPIi04C0Ue7Ukat11EkECCJBJIgcsL+M8VpUfCrKWAvqYC/Tn+mB85kHrU3BqU6YkErMeZDavEQBcA7Yp3GkU1HIIIJ3EfpzwF+4FmFrU1qeBmIuSSYJtHlGGGYy1Gp/5KNNj/AFIJMeZHnjk3Ds7UoHvEbSNiDcN5RzxY+Hf/AJDgxXpA7+JLb7eE295wF1rcDoupNItSOwC3QRPI8r8sIq+RzNMw1LvF+/TMj3HxD5YkyfbDLVmVFd0ZttdgT0BFh+uLFRzLrp8t7Tt6+X54Cr5SsrmPtAwQdwehG+CqmXMk8zi5Z3gdLOIyEKldk8NRTpYE7XF2E7jHJm4lmaDVEdwTTJRi14IMfpgLEsg+uJ0zREfKRhFw3tUHPjprpjdGv/aR+uLFTzOXqUy6OTc2H2VHMiJvM9BgC8pxJgGO8ATcT8jc+2M5rOJXXRVGpZmJgz6jC5aOseAyP6Wke8be+MLlWEWOAeHhdGnTFdFY6RpZSZgG2rzAtbCXiGc1KFDl+bEqFveAOcAE+V9sWlafd5ao1XwgppA5ktYe/P2xTqiKObH8MAJUSeePYMqUdIEqRIkW5dcewENRhffe3pfl8sa0M1INPmJKe1yPff1HniGtViZE9PLGnC8gSe+crpEhVJ+I3FwLx+eAiWtVqMQqMT5Db52GIuJdkXqVEdnWmwB1LBJm8QBz64tWWaq0sqEqBIgeERzjawwKuZeZ1GeuAVL2coCNbM4ChQtlUR5C9zffDWu1LVqSmoPWL2tzvjC0SZ54mpcPYi4wEHfMb4jIJwxbJqq/WOiA9WAwPR4rlZIDatIkkCBboTuTgI6WWJ5YMy/DWPLCnM9pagpBqdNU1MwGrxHSoF+kyT8sVnOcWru2pqryDIgwB7C2AvNTMUKbAGoshgIALQSecfrjfi/G6KVzTpaaoP8A7BKrJ5QRtPS0YqmVZTl6evcnSf6ryottYm/piPOZN2pmpPdiQGqMNIC9b7tA0wOcYCXj3aHO0VDL4NTxZRARQJDE8mYxy+HzxUxmDmKultZJMoWqM+nqCelt8WkKlanTU1wKUaQSr3W40tI9w1iDeIthhwns7TotqXuwBOt9RnQRY3262tgIaupqVNCFMTuReemx3n54zRyCJ4mA1D/16x+POPLfDKvSa/c6GKkqzBhqHlB+ERafLEHD+zrufGuhetmJ9AD+OAVZzgzV3Z6xqd1qB0IB9kSRa0RF4k2ieQeW4XUOYNd1VaYEU0MgKgsBBg2HzknF6q8C7lNKu7xckII/0hdV7z5YHoZWkUBzGu5JQMBqvzgC0/1W2wAeWzTnwfVhQJFO5lQGnqZJPXC3hHDUqFmYEU9yGFg42g2MdRGC6nDSzkoMyhJAYmJj708x/wAYn4ZlaskOXZYsaiqGEf7tW3IjAF1qNNhBVGWOg/UYVZns9lm/9Se1vy2w8GUm4uo+c4G+jEA7++Aq+Y7H0SIXUPc4Z8Hr5nKkAP3qAWSpePQiD+mGjUre+0frjS45YB6vapgNVKgBWIMF2OkEjchRePbFBzXAK7bgMHJ1w03P2rwd74fiscSjMwPXAUShwirTEMhlyAB6Hrg6lRYVR3ZIUoSHFrgX388XCnnMbBaTgqyLpYENAjcX264BPQpaqgVGFNmVZuILiCSGBkH4hG17dME5TjdZMxocEAPphgGkTAmb3F5DYky3Z3LIwCB6f9IaQZ6zf2nD+lwAlS9Ru9WCKZAKlD90lZ8Ec+WA0zmYY0icxqZ6jjRTJACaZn4dx4h5kQcKDS0gs/hRRLEmBA33/ScWfivCzUQlLVfCxTWJMLBC9TBW3OBincVDvRqUiskj4WmCQZjy2icABxPtVRULoBqTcS0EDlINwfbHsU3jfDKgbV3bw0X07WHhMCARtj2AvOcpi8X9owVwmuj01pMNDAmGgnVN79I+WNBTBnVMeWMVaCikdIjxQ3MmwIv6zYYB7T4ciqCzoDJBLNGkAf8AeBTxHKJIFQ1CLnQtgPVo59MIe6WpCt8Wytv7Hn74mHCRAVWpkSJOsCT6TqPQAfrgDG7RlqTNQRNQJs0k6eoFpjmPfrifgfEKzIalZyZA0hYUTMTA35H388L+FZdKdYBqZOk6gSGAkROxkiJ57xbDPiGaRa+gKPBNMM215IsbfEI+WAUV0WvUMEKRMg/ak3b1P7YEp0+5SDTB1G+qbaYgW98arULS1Lw1gbWJWesC45+WN8plKeahBVqnSCWhTaLkHVIMn4Z2A3EHACcUzBLXAECyjYDeB8/xxNwPhVV27xkYU1BkwZMgiw3O+LPT4ZTRdbqpdo8JYOF5i4+1YexxOmd0MwEHlZjHtfywFfestGEXK1K1RXsWVggIWJURcjaT0tg+ur1aR7zKPVceIqSxAY2Av5G8WE4Zfxc3gBZsYufmcaVM+x5m3r++ArX/AMZpVKhbNM9CwAUOr7bKFC+Ec74fnK01VaKUWakG0iG1QBf6wyDufO/ljf6dO4Hyxhs+T5ef+e2AnyqBH1aaaWAfxgNeymIkk9LbHfC/PVaobVLuynwhppgm0AKPj9Zw94pxVSU0BQFQKY6i55SRPrgWlnQL3I5jlgKtme0dakqqsUyRLNoux1HZjMi0W6HAVbtDXcEms8zNjG++2LtX4jq+L8p/PAzvSO9NCPIA/pgK1xDiVcLMvpUBBUM/Fzv13GE9XW41iQFNyOu8jqfLHRUUVFfwBlF2DbcrdOhA8jgI0aJ0juk8JJWBFz+tsBWc/wBogaemkHVmJ1MSASfvSOZv6YHyvGKiXNeo3UELHoCZPvGLZV4Vl6zLqpwZJEMeZk2nE9bgtEyaQ7sCLqqEif8AUpOAq1TtfXn4Ken7sH8wbnBVLtSSPHlx/tY/qMFN2QUsdNYyfvJ19IwDm+EtQc0qkagJkbEHY+mANTjlBh4g6eoB/K+GGX7qqCKdRGKid4MT0Pris1cuMF8HyI01y3Kn8ImSCCOXK4PpgHTZF+Q88aqrAR/nrhRwqq6uwB0go20gC06vmBgjh3Fqtmdpp/a1KG9IIgzP2b4A4apvi257NNR4aWVilQlQhBvcgkf2i+FWQpO1YLUppTpn4SWh2kb6eQ9enPGvaLOJUWkWMKFJVEvYsRMm0kKL3wGOEcUq5im9NmHfKA9JyoliPsm29xB3xjIZ5MyzLmE8YHxqINvvQPxIwq4fxQrVQp9WsgEKJLTbxHnb/gYsHDeIUlSuK3iqUqbkldWp1U7HYFgNjv54AXidGlliNWaFCQLVZBv0KyG25Y9ifhPEsstARTY0w0KlTW7KTJM61YrygeePYCtMCdpnlGJlzb6YMODuG/ff8cG5Pj1NWE5amQPukg3HviHu8sSNL1KY5hlDEfKMBBlKVNywEoxW03EcwNjMfrhWeIZUOqd+oMxJDRPrH64b52iWZTlzTsVldUeEEaidUT4QScVfLcCTLZvVWp1XR3YUkpXZVaQKmoeEwdhM2npgLTlqLURUcagQPDMjUwhjboAPxxnLZnvXQvRVgyAsyzOpWg2FtW3Kca5ZwVK0W+tAPgrVFDco8I8G3nucSZeoaICqoUm7xtqO/OMAx4XRrd6V0LT+P4EmQZgz8M89j6DCHtJSrVP/AKaaCsszvUdzsY8RUgEfEY2kgAYtPDeI6Q0xDDSbcj0n9cAcQyHdpsXptYGmFXQIYlmtckmIHkd8Ago1CAi01AUeGmsQI+05G8Rb53w4p0aZXWXCg3AbwmB5E7YWcTy5ohXIKoyqR4hqNpFOxkRux6nCNqJr94CRJQ35DoB5csBbstl0edDqQASSGBFufztjdeHHlf8Az1xyytxLulfLafqiyg7g6V3I8y3i9gLgDBXAKBXWVZghP1cmCQCbx5iMB0luGsOW/THk4Wx9r74pT1X+EO1/6jywQ+aK0Sgc6meXaTJWLAHpJJ+WAuH8Lc/Zj88RvlHUWHncYqXfVCrKrNpZQFlzyYGxm5PlgVqbwCS88jrYWwHQs1kqb0kanqUjwuGv4oFxHI3wubJ+YP54qOV4xmBUClnZGGlkX7p6RzG4J2jE1Tg+eSoR3tVk+yysPEDt8Rt5+mAtKI4XQPhmYHXaTzxEaBm8jzv+OKjXocUQmC7CbH6u498T0BxjTqFMkefd7dYBBwFp7pl2n/vEYBHlivZHjfEQ472hKcx3Z5ixsZ3wcnH8wU1DKMdJ8aDVI6MtvEp+YOAsvDtRdQQSJ58se7fsoOXn44af9No/H9cV6l22FN/Hl6gOylpAJ9x+WFmf7RVK7a6qq3QibDkAd48jgC229cGcDKqzs7aVKlY6lh/hwuy1cVRZXBG5sRHWbRibMjuSVMuhsxXbVHI8iJ54Btk8rTpIWeqCGsgVTqIm5EgRO0+uCc1VIEZemoUXWoBqdR0EjwR5D3xVKeamBfy8sGUc4gUq7EEmPAbm+wbb5dcBYcu+qtSqSTVWmXbV9rwRM7SIv5EYzxnJaloim6MdG0hTBJIsY3BG2Jez/ETUc6gmmApY3OiTIPMHSNzscG8Z4lRRiqGoJuBTaPBEC/IW5b4BRlezlZYeqO7VdpuZ22Em37YtfDOG310wGLfGWLL6DSZuRYmZwgzXE3oIBlwEiDUJOtgel9gNjHPA+bzj1EQAlbKWuYlryJYnYjAF5rI5Ra1SnWep3YYnRokB56t0FrevPHsQ0+NsoANMMwsxcsVMcwJsevXGcAq4pwWplwGJD0yTDrMejdDtbA9E2nri0ZLiUAq0MrSGUiQfXrhdxPgE+PLXHOnzA6r1HlvgEpTUdKiSbR64c5vhdBFUABmRFXWJlWuYEmV8LG9vwskWvEqBEfETYn9gOn+Dy1pMzvv54CkcQztcu4WrJk/DCv72DH5nF44FxcZlAGtWpga1vMnncXnmOXngHNcGo1W1Mni5kGJ9caKO4EU5ImbkzPkRBHtbAWPIiaihmFNeZbUQPkJO3LDnK50QVmYna4I6Xwh4Xm0zCz4lbYTBkjcSIE7HlM4mqKw2ERz/AM/XAEdoOB0s1FSm3dve32bmbjfcm4xXE4PmKLkvTGgWL6hpg9CTh8KxAuf3wZl+JEX6b/8AW2Aq9PhVSoG+qLFftBZt1/LBFPsnmmYwggbksPwG562GH+dy1Gt8epD1U2nrBkfhgCnwHMUVapl6n0hmlVpHwgKRdjBAYxaLdcBvleyA2fvC/MqIU6TMAkWJ2ibxgpOzwWoAVSCNTd4oLx0geFQOpBP4Y2bOCgEo6mOaDDvFpsNCLubxA+7tO8byY+03EkdtDvUNKFBi4BIBDTM79R16jAb5rLr/ACwQvwqiloAm6wB4usRywm4hTQmKj1IN70hab7gg4zw+VzAV2OmCFKSRBBCsOokjAmazdRk0s7EC0STgBuG5JO/LK7FUHQDV5bzHPblh+M2QLTHzGK3kgVqhwJUWe4HhPmbYsX0vLwCay/PASDMiDI+WMJmAOvy/5xqmZobitT92GMo9EkAVkJNwAwk4DP0o9ZxsmbYG2+MNTQ7VF/uX9Dg2qwZQo0yFAJBF45nAa/TBplhN7Dzg3viJuJHoPljarkjp95HyxGcg8RBwGx4icbDiZjle+NGyB88brw5yJA5xYYDVs4pBBVTNroPxxEalO31VMx/QLY3/AIa55H5HHv4c++kx/nTAS5avTSAtOmLz8I3Nr+xIw8qZVa1ImiqUq6eKQohh9yDMcojpiv08m4bbyviy5WoMqneOQDHgH3m/YczgK/k6atqqC8RsTpJbkwIlRY72M7jGcxTBufD1EgRESB6bjyIwuNRogWkyY3J8/S+CuH5gyVbxLuVOwI5jpf2wGnEV+HbURJHS5x7EGaNzBn2x7AeupOC8pnyLzhDQ4vJ01RKz8Y3H+oc/UYaPRIAI25HAOilGsSXWHIjWoE/iI/XCDjtNqJAqJqGy1FZoInby9DiShXIOGuVzwYFXAYG0NcHAV0UzMqrEFdXt5+mB66CMN+N8NrJTdsl45ElGu4MwdPIjST52xWuznEatWq9GtTAZRMgSFI5EXv5dRgJDltFIMV+J7TyB5/8A8iMM+H9pXps1LMQ6nw95ABWNp0i6/iLYOy1QIrd4gdCB4WuxMmD/AE8zaDtgXNZOg6GpoqKQwUgMDIIME6p6RPpgD0q0XDEk09JAGogBtUxpaYIgE741agZgLHvv53wK+Wp1qC5dJVSdY1Ekox8IPTSTINhGoHCjLVc3l30EMQJGhhK26R+YOAfMxU8x+uJ8tnipsSD1GFWS7QazoqUYOwKTA/2nb1nDSjllqBjRZXjeDtgG1LiIqArUQMIvbfznCHtVwspObyxgBQKtM3UqBFuoAABHvgzL5Z9QABt5YY5xAECErLEAqSPEOYE7+mAScCVqqIy0zTERfcBrHTJuhB9RywHV4NmEplTTLMZclYMBQdyOfOPTnhhQzJBaTvYjy/7wSnEiIIkEeeAprV5Gggi8xG5xFWoiB8z74vb57VOsAz5DAWayOXdpNMA+Rj8sBSTl+gxIKSD4r+X72xY63Z6iZKNUQnmGB/MYHr9mFYWrEHzUfocAkWgsWgW5DGiZPeZg9Nz6Ycns26r4aqEyZBkW5ct98SV+AVu5UqoL6mDQwgiBEzE88AvauQiU2JdALX2vO/UHkbWxpSotDNTqP4dxJBANuRjEtHhFcEB6Tqs3IEiOtpwTwym71Sk6QVOoHwgA7b7XjAJyXj/yP/cf3wbTqv3Rp961yGVtTCDsVPkRHlbGHQjdSPIiDPob43zVcDMNzAcyPQ4Cw8MyNZMrWqK7MygKrsxgyRMSdhtJwiTN1x4e+qMPN2I9QCfLF5y9akaC1K2oh0EMnhkkMmgrHi+Ene2E68EPfKBSqGlIksLaTzBAHK8C/LALsjnK6n/zVCByLE/ngmpnKlZg1RieUkmLAf8AG2Hjdn0EQHMncTHSJCmOvig4jq8PpBZTxBWhzrIIB2JBUX3FvLAKu7B+0AfPa3LB9DMF0Kj49w1pYKJKzHL4oP6DHuIcNC2Q6p5NZlESJ5X6+WF1Ksabh0MEbHp/n64DFQdTj2Cc5SDIlSmDDE6v6SPsx05g9Dj2Aqeay694ReNRA674MTirJUYkFlv4ZgGLCTBOHXG+DhKiMSTMnvAtniSFMWDwN/tGcV+tTVnMG029+uAe8Pr08xdCEaCWRjcR06480g4rVbLabiQQbEdfI4c8L4mzladUSCDDgRAHNsA4yudIi5tgupw+lmKiVCSlRb6ktqHRhsfI7jC6tljAIIK8iMb5Go2oATvgB81TNIO1VSFEtqF9QHMR+W+KxlO0dVlZ9QVC0S2lUAEWi5Pp4iYOOodoHROG1nrKWVY23uY/X8McDzFVqzqqgKsxTSbCT58ydycB0/srxrK1mIGpXXYtGkz0n7MjY/8AGH/aWmalJXpElSdNSfDpixsYjUbn/m9TyXDdCfWgCqVCkpsAswL+t9sWDgLuVqJrWqSJCuTYgc+ZBEjAVWvThiAbREjmMYSmaTcyCASuqAZFtt4mfXDjPii0CmuksbEamAIsUI3HWY2xFm8hUsygnSArWIIMwIkCZsLTgBV4zXT4WgDYEavxaSThdxLNVqrq7uSynw8gI6AWwUOYIg7emNxQBpseYYT6Gf1wDjh+fo1F1M6Um+0H6+VrjBtGmjT3dSnUj7rD8sVJqAxo2VgQD5nAWuplWnY+wxitROoSDvcx+OK1WzlQaAjuulQsBjcyeW25w1z3HK6Du0IOmFLNBuB4jaN2n2AwBpp2MHnv18saS0bg4K4VxlmTVXpqGLQpEhel94JuAdrXjfA+Y47SDFWy7qwMG6m4wEffN1wwyeWqVEeoukLSA1eIA3PITJwPw/O5aqxEOsCbr1IHInmca5bN5dtQSqB1DiOfUgRfpgNhnWHPBKcTGkgidVjN/bGycNLXBRrTZxt1xrR4PqDC6sL8ipA85scAJmMjl3KN3aSuxDMIvMb9caZzs7l6jMyMyliSPECJPkYP44Kr5Dc0yXUbiCCPUHl5jAioQdiIwFiymRqGlToUaximvJtLOTuZg9TAkYQ9oeONSoVXSpmF2WA4kCY5iAeXPfD/ALN0W7xYmZEfthZ2kqU6lasI1KzFT5jb8xgOe5PtNpOpMxpMQRVptcb70jBuTcgETjruRzdA0KK1tMsVBcagG1gwIMlgQeYPzxzFuw1EsfrSB0i/oMW7h1NKdHQq/wDjTwkkkiDY+tzeOmAe9ouG0lKNTchSkS+o7R5E7RY4rFfhz/ZXUOq3H4bYY1aZ7oDqEMdCF5+ojCqovPAWLhHEalKiEGXUQbtCy0+pPzx7FVrVSIiCOhx7AWfJ5oMsG4JiP1HphZxzgmkhlBdftFVAM+3XqR+eM5OodR5zYziwZ/WmSJp6WqagFDGCYPK4kxywFQGSp1VpgMykSNDkAkC5Nr8+k4CzWXaiJZk1GSIIOqRsOigdcM8m3f02100NUNJgFSDbxOARO3K+2MV6hZVD00FU+JZEh4tAJJklYPXbAA8Lz604LSNRjSt/czi15fukkuG1gTymPnA9/wB8VZco9dgDTYHqJA3/AKv3xahSpMzKjyzQWAuTaJJnSNgRPn1wCPthxV6opU10rQJBjWQxM2JI3ty2v745rn+H1HzJRYLlrx67+QAx1fO8OckqtJjpsA0EFRsfDziN8S8cytGm4emgU1BLQLz1v1vbAJ82ffz88B5WoRUUTuY+YI/XBGYt73BGIxkXMVCDp3EES0HkN+W+An4ZWPdh48bk6yOekkfPr64s3DlIZdR3g2NxP6i3p7Yqv0t6dRlZBpZpQFlWNQB0gbkycPKVGrp8OimZv9s6SNosL7YBAnBTUdtNcNuzQrMROxaYifM4bcL7Kgklq4jSZWIJnluR52w7yfDAhKIugkkk9Wjmd5i3lEYx2g4ymUQqBqrNfTyH9TR+WAp/aDhgy1UUw5YFQ0m282MHywsUs7aUEk4Yrlauc7yoaimqCJViFsQSLmwFrDHuHZPu1bxozkgkIwbSOQMYDXK8AzIOvSnh8Qkg3m0j/NsbNwOsqvVdNQXYBhc8y0GyjnhnQrNA62v6YtHAKLu+mLzcHmOeAp2VomrQptUsCx2tCIJkDlvA9MYdwQA0xEB/tL5HqPL5YsHafgpy4JWWWq7nV0FoT0t8gMV96ahIkk+kAD98Bp3LUl1ECTUW4uCBJkHobH2wHmMiBUddrkCPXY+uHOUpB6IQzBZiGn4IAv6XxtxDIGo3eIwcwJv0AE/hzg4CuUQEjxMjKZVxeJ3B8v8Anrh5xM1FompQqN4ihIQmAoDCfIarQRyGATkHkyCoFyWsAP8AOmD+BNmFdUTWELAuAtiB7c8BFwfjlemVq1TqpzpAYCWbmJtYbmf+nnFuKU6TEGkSZssj4T9ra3QA4FAzBFIFrlyWRyJgkADSeUA/jiHjOaFZtfdhWBiRzAsJHkBgG1DtIO6ZaKMjEXdtMgbEKBtbnhHmUXWdBJWTE7x58sD0jAkbzicOCNoPrgMBog4loVYkX8cAnoJBxDUgiMaobenPpgFvb/iLqsUyQrLJK8jNpMzsIFsU3s/xGt3yhdTzus7j3sMXnPZJapEtodV8JaYMbAifX8OmGGU4W0hssIQrzA0C5BAUC7E39/LALKzEEreR0x7Fs4tle7AqKKeowrBwwExuNPpucYwFRTtxQAp6KTNUqWK6h4WmIPvcW2wfQ7Rtme8RlBpeIKg//WT4gfvETfzGK/w7sR3bipUrIAktBHOJHP70ddsPeDcKVGVFbUVYXQFhvfUTG/WOuAc9nMwGInSwG1UgTA+wxNww332GD87nmTxVVFRJgBBLAgbCfD7SDvEnGczwxMu690y3JEGdMHT4mAsCXOmWn4bbiV+b4JVqpUbK1hQzLMS48TKZWmwRZWFk1EY7xfzwEnCalLME1Eprq1FLvUVlMXkNDAgXiDsIwvQUS1QjWpEQAwutKCdJjnHXrhZ2pd/odGaqCvRdXJUAamcEGNIHwjn5RzwR2b/+3Tp1G+rdnqIZFSGVUp7FUZRdybxJJ3jANnztHMFa2qpTamwJMDxAknTY9QfTElWqpaUFNZA1KTIkjmrFRffbfC6j2bYSrZiiqwbfXfEQQJHdDy/HDL/4wwpq61qNR4hyRVuIEABUk3EydrYCOtlZS9JaZX7Xd6l6wQGYj/nA+Z4dSqrMvqImwN45CRKzeB+ON6B1uGOcWN2CiuLD1pxjFOs/egjOr4zEaa5F9rGlFjcemA3yvC0FY12Urp1aCwA+EgSAeX9WLBl8oAfG6XMfEu+8ev44h49wt6j0qkhqaKru4Lb6AxhTyJFvXliuV+H94aZU6Wd4Ckc2N2kX3iT1YgfCcA44p2pCh6WXU6tjVNojfSCP2xScwD4iSSx3JMk++LOOz7lNWpDI1QC0mU1/diYnnywnqUL7TB2OAl4K5pUw0HU4hgfuzaRtth7kMktZpACv94DfyPUYUZXOwfr1ZhbTpF52v5c8OP4sBQY5adXwszWKAjcDrynbAKH47TVmUUGOkkalcQYMTcWGLPlO0x76KdJR9WramJJZqmkD2liD6YqOX4dKNoBLeEADmWMRi28NSiyFBpmilPW95ldcj0F9uuAXdpeKOz6Qx0KANP4385nCVKZZoXn/AIfbBtdUYljUFySYU8/WMbVClECPGzjxAyCoOwsdzvvgBq+ZXR3agwuzTY9THn+WF/eFTIJB6g4JrFbkCAeUzHucQUlDEAmBNzgGeb4pUAWmG2UE7SWInc+RGAFzNYsHao5I3h7xhJmu1NJ3aFfST8Wm3z5WwTSrTEGR1GAtlGuK9VXstQMsXswB8/tAfPAFYaWYRFyCMA5VpP5YsWXpjMpcfWDUNQ+1pAN+tiAefO+ASC0jyx5TyxmpTPxQY5mDHzxLlK3dVBrRWtBVuhG8jYxecANOI6hgzh/nuBDdNSgkjxQVEdWB26GMB1MlRpH61+8O+hJA+Zg/lgFlPKvVDNqAVRuxO08up8t8POy3FhT10QG0KCQ7r9qdxewv098A1ePSjhKSBVUaSVAI8QiNMRzM7zzwkoZ27kgqXRgCCxaBf7R2kRGA07W8ZarVszGmtgync8ycZwO3CS7voI0iIedMyJggWnnjOAbZZah1qKLaX3JAmRcEarb42SvVpB9ZcBEJvaSbA/M29Mdt+j1dRHdUtMtcqJi4WADf7JMxzxo1CsZBo0iJ6LESPP1wHH3yr0vCuYqSBY6Z8Wp007zqLIFAF/FeyHDn+HgBF759QModOkFnYfdvqJWTExov1x0irSrydFKlEkeIAWViB7aPzxNllqkJqRL6tfhG4MDnMQB1wHKc1UAZzppioph4Akmbtcdd/M4gFR3QnUbOqhfNw20f6BtvjrHd1TBOWo7GZIseQ28t/MYldaoErQpyVEiRcwbegsJ88BzReEM3dlqgBYwSJP3RNhv4gDMYP7J0i6kzdTHP1BPkbj2xeqr15EUEi0mQefr5z+2M01rDajTBJuRHwzbne1v25hyvi3AmpswR0Ratfu9RViUU1EQhVjxHW6gH4fPFQ7BivmHZ6rhVTSyhk3B1EmRsAEPK+PoZDV3NBJAEEFZub8/uhef5YxlaL61mhSVSCGIiRAttuOX+QA5R2vy+aFE0qVUKCFUk1DPh0kkWmAhWwv4jbFZ4Dwuo2ZqUvpdQ9w1FqMzDu695pUE+EwGOxsCT0P0Ycsh3RbEEeEbjY+ox5cqgJYIuo7nSJPqcByLh1Oo70/rWBc6g0Bgq6tFz13+ajnISdrUApBaFaoGqLVcsoVj9TTWoVN+eorqU/FpHO3eVy6AQFUCZgAb9cYOVSI0LHTSIwHyLk+8o1L5hIJuGcz/uU4u+UzwQq4ggjxAGxHP5479/DKP8mn/Yv7Y2+gUv5af2j9sBxyplmonwPq70eGDHhsSDyL3iMArxSnlcvXarYPoQgXMybRy2OO6HKU/uJ/aMavkKR3pofVR+2A4NwTieXqgupsDADQNTbxvy3OIswZYkmSb476OH0h/6qdv6F/bGfoNL+Wn9o/bAfPZMAzt1nHuK5HRQDF0DPK04OrxEFRqjYX9px9CHI0v5af2j9seGSp/y0/tH7YD5Y7N8AVXqVMyFco2kJqVhq5loJ8oB67Y6HwzixEAQFHIbY7GvD6Q2pUx6Iv7Y2GSp/wAtP7R+2A5Vx7IUTljmAuh1IB0wASxiSNvlGAeEZ/6KVepJ1TFOYgEQWI6kbD3x2VsshEFFjpAxo2Spnemh/wBo/bAclzfaOm4I0EgwrBiDCc9OmDNhuTgbjGfTX9XTUEKJZhJm1xNh0vJ88dj+g0v5af2j9seORpfy0/tH7YDhL55i2onU3IkzBPMf5bC7M1N5N/PfH0P9Apfy0/tH7Yx/D6X8qn/Yv7YD5wq1QKRPVgPYCf1GA8mTVrALF5G9gCCBj6b/AIdS/lU/7F/bHl4fSG1KmP8AYv7YDg2XakihNAqAAAmSDqAiTB6flj2O8/w+l/Kp/wBi/tj2A//Z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6291" y="1481328"/>
            <a:ext cx="3111984" cy="280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9636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3584" y="286603"/>
            <a:ext cx="10058400" cy="1450757"/>
          </a:xfrm>
        </p:spPr>
        <p:txBody>
          <a:bodyPr/>
          <a:lstStyle/>
          <a:p>
            <a:pPr algn="ctr"/>
            <a:r>
              <a:rPr lang="en-US" dirty="0"/>
              <a:t>Pediococcus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015" y="1737360"/>
            <a:ext cx="10058400" cy="429159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1500" b="1" i="1" dirty="0" err="1"/>
              <a:t>Pediococcus</a:t>
            </a:r>
            <a:r>
              <a:rPr lang="es-ES" sz="1500" dirty="0"/>
              <a:t> es un género de </a:t>
            </a:r>
            <a:r>
              <a:rPr lang="es-ES" sz="1500" dirty="0">
                <a:hlinkClick r:id="rId3" tooltip="Bacteria"/>
              </a:rPr>
              <a:t>bacterias</a:t>
            </a:r>
            <a:r>
              <a:rPr lang="es-ES" sz="1500" dirty="0"/>
              <a:t> </a:t>
            </a:r>
            <a:r>
              <a:rPr lang="es-ES" sz="1500" dirty="0">
                <a:hlinkClick r:id="rId4" tooltip="Cultivos lácticos"/>
              </a:rPr>
              <a:t>del ácido láctico</a:t>
            </a:r>
            <a:r>
              <a:rPr lang="es-ES" sz="1500" dirty="0"/>
              <a:t> </a:t>
            </a:r>
            <a:r>
              <a:rPr lang="es-ES" sz="1500" dirty="0">
                <a:hlinkClick r:id="rId5" tooltip="Gram-positivo"/>
              </a:rPr>
              <a:t>Gram-positivas</a:t>
            </a:r>
            <a:r>
              <a:rPr lang="es-ES" sz="1500" dirty="0"/>
              <a:t> de la familia </a:t>
            </a:r>
            <a:r>
              <a:rPr lang="es-ES" sz="1500" dirty="0" err="1">
                <a:hlinkClick r:id="rId6" tooltip="Lactobacillaceae"/>
              </a:rPr>
              <a:t>Lactobacillaceae</a:t>
            </a:r>
            <a:r>
              <a:rPr lang="es-ES" sz="1500" dirty="0"/>
              <a:t>. 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1500" dirty="0"/>
              <a:t>Son bacterias puramente </a:t>
            </a:r>
            <a:r>
              <a:rPr lang="es-ES" sz="1500" dirty="0" err="1">
                <a:hlinkClick r:id="rId7" tooltip="Fermentación"/>
              </a:rPr>
              <a:t>homofermentativas</a:t>
            </a:r>
            <a:r>
              <a:rPr lang="es-ES" sz="1500" dirty="0"/>
              <a:t>, usualmente consideradas contaminantes de la </a:t>
            </a:r>
            <a:r>
              <a:rPr lang="es-ES" sz="1500" dirty="0">
                <a:hlinkClick r:id="rId8" tooltip="Cerveza"/>
              </a:rPr>
              <a:t>cerveza</a:t>
            </a:r>
            <a:r>
              <a:rPr lang="es-ES" sz="1500" dirty="0"/>
              <a:t> y </a:t>
            </a:r>
            <a:r>
              <a:rPr lang="es-ES" sz="1500" dirty="0">
                <a:hlinkClick r:id="rId9" tooltip="Vino"/>
              </a:rPr>
              <a:t>vino</a:t>
            </a:r>
            <a:r>
              <a:rPr lang="es-ES" sz="1500" dirty="0"/>
              <a:t> aunque en algunas cervezas tales como la de tipo </a:t>
            </a:r>
            <a:r>
              <a:rPr lang="es-ES" sz="1500" dirty="0" err="1">
                <a:hlinkClick r:id="rId10" tooltip="Lambic"/>
              </a:rPr>
              <a:t>Lambic</a:t>
            </a:r>
            <a:r>
              <a:rPr lang="es-ES" sz="1500" dirty="0"/>
              <a:t> es deseable su presencia. 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altLang="en-US" sz="1500" b="1" dirty="0"/>
              <a:t>Produce </a:t>
            </a:r>
            <a:r>
              <a:rPr lang="en-US" altLang="en-US" sz="1500" b="1" dirty="0" err="1"/>
              <a:t>acido</a:t>
            </a:r>
            <a:r>
              <a:rPr lang="en-US" altLang="en-US" sz="1500" b="1" dirty="0"/>
              <a:t> </a:t>
            </a:r>
            <a:r>
              <a:rPr lang="en-US" altLang="en-US" sz="1500" b="1" dirty="0" err="1"/>
              <a:t>lactico</a:t>
            </a:r>
            <a:endParaRPr lang="en-US" altLang="en-US" sz="1500" b="1" dirty="0"/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altLang="en-US" sz="1500" b="1" dirty="0"/>
              <a:t>Produce diacetyl (</a:t>
            </a:r>
            <a:r>
              <a:rPr lang="en-US" altLang="en-US" sz="1500" b="1" dirty="0" err="1"/>
              <a:t>Mantequilla</a:t>
            </a:r>
            <a:r>
              <a:rPr lang="en-US" altLang="en-US" sz="1500" b="1" dirty="0"/>
              <a:t>)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altLang="en-US" sz="1500" b="1" dirty="0" err="1"/>
              <a:t>Prefiere</a:t>
            </a:r>
            <a:r>
              <a:rPr lang="en-US" altLang="en-US" sz="1500" b="1" dirty="0"/>
              <a:t> </a:t>
            </a:r>
            <a:r>
              <a:rPr lang="en-US" altLang="en-US" sz="1500" b="1" dirty="0" err="1"/>
              <a:t>pocos</a:t>
            </a:r>
            <a:r>
              <a:rPr lang="en-US" altLang="en-US" sz="1500" b="1" dirty="0"/>
              <a:t> </a:t>
            </a:r>
            <a:r>
              <a:rPr lang="en-US" altLang="en-US" sz="1500" b="1" dirty="0" err="1"/>
              <a:t>niveles</a:t>
            </a:r>
            <a:r>
              <a:rPr lang="en-US" altLang="en-US" sz="1500" b="1" dirty="0"/>
              <a:t> de </a:t>
            </a:r>
            <a:r>
              <a:rPr lang="en-US" altLang="en-US" sz="1500" b="1" dirty="0" err="1"/>
              <a:t>oxigeno</a:t>
            </a:r>
            <a:r>
              <a:rPr lang="en-US" altLang="en-US" sz="1500" b="1" dirty="0"/>
              <a:t> (</a:t>
            </a:r>
            <a:r>
              <a:rPr lang="en-US" altLang="en-US" sz="1500" b="1" dirty="0" err="1"/>
              <a:t>Barrica</a:t>
            </a:r>
            <a:r>
              <a:rPr lang="en-US" altLang="en-US" sz="1500" b="1" dirty="0"/>
              <a:t>)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altLang="en-US" sz="1500" b="1" dirty="0" err="1"/>
              <a:t>Crece</a:t>
            </a:r>
            <a:r>
              <a:rPr lang="en-US" altLang="en-US" sz="1500" b="1" dirty="0"/>
              <a:t> </a:t>
            </a:r>
            <a:r>
              <a:rPr lang="en-US" altLang="en-US" sz="1500" b="1" dirty="0" err="1"/>
              <a:t>muy</a:t>
            </a:r>
            <a:r>
              <a:rPr lang="en-US" altLang="en-US" sz="1500" b="1" dirty="0"/>
              <a:t> lento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altLang="en-US" sz="1500" b="1" dirty="0" err="1"/>
              <a:t>Puede</a:t>
            </a:r>
            <a:r>
              <a:rPr lang="en-US" altLang="en-US" sz="1500" b="1" dirty="0"/>
              <a:t> </a:t>
            </a:r>
            <a:r>
              <a:rPr lang="en-US" altLang="en-US" sz="1500" b="1" dirty="0" err="1"/>
              <a:t>llegar</a:t>
            </a:r>
            <a:r>
              <a:rPr lang="en-US" altLang="en-US" sz="1500" b="1" dirty="0"/>
              <a:t> a </a:t>
            </a:r>
            <a:r>
              <a:rPr lang="en-US" altLang="en-US" sz="1500" b="1" dirty="0" err="1"/>
              <a:t>producir</a:t>
            </a:r>
            <a:r>
              <a:rPr lang="en-US" altLang="en-US" sz="1500" b="1" dirty="0"/>
              <a:t> </a:t>
            </a:r>
            <a:r>
              <a:rPr lang="en-US" altLang="en-US" sz="1500" b="1" dirty="0" err="1"/>
              <a:t>bizcocidad</a:t>
            </a:r>
            <a:r>
              <a:rPr lang="en-US" altLang="en-US" sz="1500" b="1" dirty="0"/>
              <a:t> </a:t>
            </a:r>
            <a:r>
              <a:rPr lang="en-US" altLang="en-US" sz="1500" b="1" dirty="0" err="1"/>
              <a:t>en</a:t>
            </a:r>
            <a:r>
              <a:rPr lang="en-US" altLang="en-US" sz="1500" b="1" dirty="0"/>
              <a:t> la cerveza 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altLang="en-US" sz="1500" b="1" dirty="0"/>
              <a:t>(que el Brett </a:t>
            </a:r>
            <a:r>
              <a:rPr lang="en-US" altLang="en-US" sz="1500" b="1" dirty="0" err="1"/>
              <a:t>puede</a:t>
            </a:r>
            <a:r>
              <a:rPr lang="en-US" altLang="en-US" sz="1500" b="1" dirty="0"/>
              <a:t> </a:t>
            </a:r>
            <a:r>
              <a:rPr lang="en-US" altLang="en-US" sz="1500" b="1" dirty="0" err="1"/>
              <a:t>deshacer</a:t>
            </a:r>
            <a:r>
              <a:rPr lang="en-US" altLang="en-US" sz="1500" b="1" dirty="0"/>
              <a:t>)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altLang="en-US" sz="2600" dirty="0"/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2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38636" y="3188117"/>
            <a:ext cx="2065867" cy="1850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03C1F66-EF69-4D8C-B75E-FBAC8CF9B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67" y="3312324"/>
            <a:ext cx="2353884" cy="312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ropiness beer">
            <a:extLst>
              <a:ext uri="{FF2B5EF4-FFF2-40B4-BE49-F238E27FC236}">
                <a16:creationId xmlns:a16="http://schemas.microsoft.com/office/drawing/2014/main" id="{ECE3C532-376F-42E5-9311-9D133BD7E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67" y="4191085"/>
            <a:ext cx="3029584" cy="226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566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Acetobacter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222" y="2225040"/>
            <a:ext cx="10058400" cy="40233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altLang="en-US" sz="1500" dirty="0"/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1500" b="1" i="1" dirty="0" err="1"/>
              <a:t>Acetobacter</a:t>
            </a:r>
            <a:r>
              <a:rPr lang="es-ES" sz="1500" dirty="0"/>
              <a:t> es un género de </a:t>
            </a:r>
            <a:r>
              <a:rPr lang="es-ES" sz="1500" dirty="0">
                <a:hlinkClick r:id="rId2" tooltip="Acetobacteria"/>
              </a:rPr>
              <a:t>bacterias del ácido acético</a:t>
            </a:r>
            <a:r>
              <a:rPr lang="es-ES" sz="1500" dirty="0"/>
              <a:t> caracterizado por su habilidad de convertir el alcohol (</a:t>
            </a:r>
            <a:r>
              <a:rPr lang="es-ES" sz="1500" dirty="0">
                <a:hlinkClick r:id="rId3" tooltip="Etanol"/>
              </a:rPr>
              <a:t>etanol</a:t>
            </a:r>
            <a:r>
              <a:rPr lang="es-ES" sz="1500" dirty="0"/>
              <a:t>) en </a:t>
            </a:r>
            <a:r>
              <a:rPr lang="es-ES" sz="1500" dirty="0">
                <a:hlinkClick r:id="rId4" tooltip="Ácido acético"/>
              </a:rPr>
              <a:t>ácido acético</a:t>
            </a:r>
            <a:r>
              <a:rPr lang="es-ES" sz="1500" dirty="0"/>
              <a:t> en presencia de oxigeno. Hay muchas especies en este género y también otras </a:t>
            </a:r>
            <a:r>
              <a:rPr lang="es-ES" sz="1500" dirty="0">
                <a:hlinkClick r:id="rId5" tooltip="Bacteria"/>
              </a:rPr>
              <a:t>bacterias</a:t>
            </a:r>
            <a:r>
              <a:rPr lang="es-ES" sz="1500" dirty="0"/>
              <a:t> son capaces de formar ácido acético bajo varias condiciones; pero todas son reconocidas por esta habilidad característica.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altLang="en-US" sz="1500" b="1" dirty="0"/>
              <a:t>Produce </a:t>
            </a:r>
            <a:r>
              <a:rPr lang="en-US" altLang="en-US" sz="1500" b="1" dirty="0" err="1"/>
              <a:t>Acido</a:t>
            </a:r>
            <a:r>
              <a:rPr lang="en-US" altLang="en-US" sz="1500" b="1" dirty="0"/>
              <a:t> </a:t>
            </a:r>
            <a:r>
              <a:rPr lang="en-US" altLang="en-US" sz="1500" b="1" dirty="0" err="1"/>
              <a:t>Acetico</a:t>
            </a:r>
            <a:r>
              <a:rPr lang="en-US" altLang="en-US" sz="1500" b="1" dirty="0"/>
              <a:t> (</a:t>
            </a:r>
            <a:r>
              <a:rPr lang="en-US" altLang="en-US" sz="1500" b="1" dirty="0" err="1"/>
              <a:t>vinagre</a:t>
            </a:r>
            <a:r>
              <a:rPr lang="en-US" altLang="en-US" sz="1500" b="1" dirty="0"/>
              <a:t>)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altLang="en-US" sz="1500" b="1" dirty="0"/>
              <a:t>El </a:t>
            </a:r>
            <a:r>
              <a:rPr lang="en-US" altLang="en-US" sz="1500" b="1" dirty="0" err="1"/>
              <a:t>acido</a:t>
            </a:r>
            <a:r>
              <a:rPr lang="en-US" altLang="en-US" sz="1500" b="1" dirty="0"/>
              <a:t> </a:t>
            </a:r>
            <a:r>
              <a:rPr lang="en-US" altLang="en-US" sz="1500" b="1" dirty="0" err="1"/>
              <a:t>acetico</a:t>
            </a:r>
            <a:r>
              <a:rPr lang="en-US" altLang="en-US" sz="1500" b="1" dirty="0"/>
              <a:t> se produce por </a:t>
            </a:r>
            <a:r>
              <a:rPr lang="en-US" altLang="en-US" sz="1500" b="1" dirty="0" err="1"/>
              <a:t>oxigenar</a:t>
            </a:r>
            <a:r>
              <a:rPr lang="en-US" altLang="en-US" sz="1500" b="1" dirty="0"/>
              <a:t> el ethanol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altLang="en-US" sz="1500" b="1" dirty="0" err="1"/>
              <a:t>Minimizar</a:t>
            </a:r>
            <a:r>
              <a:rPr lang="en-US" altLang="en-US" sz="1500" b="1" dirty="0"/>
              <a:t> el </a:t>
            </a:r>
            <a:r>
              <a:rPr lang="en-US" altLang="en-US" sz="1500" b="1" dirty="0" err="1"/>
              <a:t>contacto</a:t>
            </a:r>
            <a:r>
              <a:rPr lang="en-US" altLang="en-US" sz="1500" b="1" dirty="0"/>
              <a:t> con el </a:t>
            </a:r>
            <a:r>
              <a:rPr lang="en-US" altLang="en-US" sz="1500" b="1" dirty="0" err="1"/>
              <a:t>oxigeno</a:t>
            </a:r>
            <a:r>
              <a:rPr lang="en-US" altLang="en-US" sz="1500" b="1" dirty="0"/>
              <a:t> al </a:t>
            </a:r>
            <a:r>
              <a:rPr lang="en-US" altLang="en-US" sz="1500" b="1" dirty="0" err="1"/>
              <a:t>embotellar</a:t>
            </a:r>
            <a:endParaRPr lang="en-US" altLang="en-US" sz="1500" b="1" dirty="0"/>
          </a:p>
        </p:txBody>
      </p:sp>
      <p:pic>
        <p:nvPicPr>
          <p:cNvPr id="4" name="Picture 2" descr="Image result for acetobacter">
            <a:extLst>
              <a:ext uri="{FF2B5EF4-FFF2-40B4-BE49-F238E27FC236}">
                <a16:creationId xmlns:a16="http://schemas.microsoft.com/office/drawing/2014/main" id="{CDEFC753-30B3-4CAA-9F43-7C601347F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652" y="541479"/>
            <a:ext cx="2520568" cy="201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acetobacter">
            <a:extLst>
              <a:ext uri="{FF2B5EF4-FFF2-40B4-BE49-F238E27FC236}">
                <a16:creationId xmlns:a16="http://schemas.microsoft.com/office/drawing/2014/main" id="{B8472B49-A84E-49EF-9981-C865EF8DA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53424"/>
            <a:ext cx="2887134" cy="216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45409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5749</TotalTime>
  <Words>2175</Words>
  <Application>Microsoft Office PowerPoint</Application>
  <PresentationFormat>Widescreen</PresentationFormat>
  <Paragraphs>289</Paragraphs>
  <Slides>41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Courier New</vt:lpstr>
      <vt:lpstr>Trebuchet MS</vt:lpstr>
      <vt:lpstr>Wingdings 3</vt:lpstr>
      <vt:lpstr>Facet</vt:lpstr>
      <vt:lpstr>Sours, bichos, bacterias y más.</vt:lpstr>
      <vt:lpstr>Encuesta Grupal</vt:lpstr>
      <vt:lpstr>Microorganismos de Fermentación Mixta</vt:lpstr>
      <vt:lpstr>Saccharomyces </vt:lpstr>
      <vt:lpstr>Brettanomyces</vt:lpstr>
      <vt:lpstr>Lactobacillus</vt:lpstr>
      <vt:lpstr>Acidos organicos producidos por lactobacillus </vt:lpstr>
      <vt:lpstr>Pediococcus</vt:lpstr>
      <vt:lpstr>Acetobacter</vt:lpstr>
      <vt:lpstr> Estilos ejemplo </vt:lpstr>
      <vt:lpstr> Estilos ejemplo </vt:lpstr>
      <vt:lpstr> Estilos como ejemplo </vt:lpstr>
      <vt:lpstr>Metodos de acidificacion</vt:lpstr>
      <vt:lpstr>Kettle Sours</vt:lpstr>
      <vt:lpstr>Que necesitamos?</vt:lpstr>
      <vt:lpstr>Seleccionando la reseta</vt:lpstr>
      <vt:lpstr>Mash</vt:lpstr>
      <vt:lpstr>Primer Boil </vt:lpstr>
      <vt:lpstr>Inoculacion con Lactobacilos</vt:lpstr>
      <vt:lpstr>Segundo Boil</vt:lpstr>
      <vt:lpstr>Fermentación </vt:lpstr>
      <vt:lpstr>Técnicas para cervezas de fermentación mixta</vt:lpstr>
      <vt:lpstr>Recetas favorables</vt:lpstr>
      <vt:lpstr>Mash</vt:lpstr>
      <vt:lpstr>Lupulos </vt:lpstr>
      <vt:lpstr>Boil </vt:lpstr>
      <vt:lpstr>Fermentacion </vt:lpstr>
      <vt:lpstr>Fermentacion </vt:lpstr>
      <vt:lpstr>Añejando</vt:lpstr>
      <vt:lpstr>Adiciones de fruta</vt:lpstr>
      <vt:lpstr>Adiciones de fruta </vt:lpstr>
      <vt:lpstr>Procesando la fruta</vt:lpstr>
      <vt:lpstr>Procesando la fruta</vt:lpstr>
      <vt:lpstr>Procesando la fruta</vt:lpstr>
      <vt:lpstr>Procesando la fruta</vt:lpstr>
      <vt:lpstr>Maceracion de la fruta </vt:lpstr>
      <vt:lpstr>Tiempo de contacto</vt:lpstr>
      <vt:lpstr>Macerado de la fruta</vt:lpstr>
      <vt:lpstr>Evaluacion sensorial de la fruta</vt:lpstr>
      <vt:lpstr>Toques finales</vt:lpstr>
      <vt:lpstr>GRACIAS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101:Introduction to Sour Beer Brewing</dc:title>
  <dc:creator>Jeffrey Crane</dc:creator>
  <cp:lastModifiedBy>Antonio Aguirre</cp:lastModifiedBy>
  <cp:revision>280</cp:revision>
  <dcterms:created xsi:type="dcterms:W3CDTF">2015-03-04T02:19:56Z</dcterms:created>
  <dcterms:modified xsi:type="dcterms:W3CDTF">2020-01-23T16:20:10Z</dcterms:modified>
</cp:coreProperties>
</file>