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9DFC-FDCF-4E78-8899-45534322297B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9868-6D8B-4A46-8D88-5F630731AFE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9DFC-FDCF-4E78-8899-45534322297B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9868-6D8B-4A46-8D88-5F630731AF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9DFC-FDCF-4E78-8899-45534322297B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9868-6D8B-4A46-8D88-5F630731AF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9DFC-FDCF-4E78-8899-45534322297B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9868-6D8B-4A46-8D88-5F630731AF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9DFC-FDCF-4E78-8899-45534322297B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9868-6D8B-4A46-8D88-5F630731AFE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9DFC-FDCF-4E78-8899-45534322297B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9868-6D8B-4A46-8D88-5F630731AF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9DFC-FDCF-4E78-8899-45534322297B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9868-6D8B-4A46-8D88-5F630731AF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9DFC-FDCF-4E78-8899-45534322297B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5C9868-6D8B-4A46-8D88-5F630731AFE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9DFC-FDCF-4E78-8899-45534322297B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9868-6D8B-4A46-8D88-5F630731AF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9DFC-FDCF-4E78-8899-45534322297B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95C9868-6D8B-4A46-8D88-5F630731AF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C309DFC-FDCF-4E78-8899-45534322297B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9868-6D8B-4A46-8D88-5F630731AF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C309DFC-FDCF-4E78-8899-45534322297B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95C9868-6D8B-4A46-8D88-5F630731AFE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990600"/>
            <a:ext cx="6480048" cy="2301240"/>
          </a:xfrm>
        </p:spPr>
        <p:txBody>
          <a:bodyPr/>
          <a:lstStyle/>
          <a:p>
            <a:pPr algn="ctr"/>
            <a:r>
              <a:rPr lang="es-MX" dirty="0" smtClean="0"/>
              <a:t>off </a:t>
            </a:r>
            <a:r>
              <a:rPr lang="es-MX" dirty="0" err="1" smtClean="0"/>
              <a:t>flavors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219200"/>
            <a:ext cx="6480048" cy="1752600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 smtClean="0"/>
              <a:t>Sabores no deseados en una cerveza </a:t>
            </a:r>
            <a:endParaRPr lang="en-US" sz="4000" b="1" dirty="0"/>
          </a:p>
        </p:txBody>
      </p:sp>
      <p:pic>
        <p:nvPicPr>
          <p:cNvPr id="33794" name="Picture 2" descr="http://www.reactionface.info/sites/default/files/imagecache/Node_Page/images/131134233436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200400"/>
            <a:ext cx="2857500" cy="3238501"/>
          </a:xfrm>
          <a:prstGeom prst="rect">
            <a:avLst/>
          </a:prstGeom>
          <a:noFill/>
        </p:spPr>
      </p:pic>
      <p:pic>
        <p:nvPicPr>
          <p:cNvPr id="33798" name="Picture 6" descr="http://buzzsmile.com/wp-content/uploads/2013/07/the-most-disgusting-summer-feelings/the-most-disgusting-summer-feelings_640x422_02b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895600"/>
            <a:ext cx="2743200" cy="1808798"/>
          </a:xfrm>
          <a:prstGeom prst="rect">
            <a:avLst/>
          </a:prstGeom>
          <a:noFill/>
        </p:spPr>
      </p:pic>
      <p:pic>
        <p:nvPicPr>
          <p:cNvPr id="33802" name="Picture 10" descr="https://encrypted-tbn1.gstatic.com/images?q=tbn:ANd9GcR4sZiqxPRYbfSw_hVln8JHMbBOkyiRlBjJFM6SnO6iILfgmlrIP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819400"/>
            <a:ext cx="2667000" cy="1714500"/>
          </a:xfrm>
          <a:prstGeom prst="rect">
            <a:avLst/>
          </a:prstGeom>
          <a:noFill/>
        </p:spPr>
      </p:pic>
      <p:pic>
        <p:nvPicPr>
          <p:cNvPr id="33804" name="Picture 12" descr="https://encrypted-tbn2.gstatic.com/images?q=tbn:ANd9GcT61SDYKHxNltQOM2Xd62WoQhvIJ4LI-9P_Rik983JrS9Vq7XJ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5010149"/>
            <a:ext cx="2466975" cy="1847851"/>
          </a:xfrm>
          <a:prstGeom prst="rect">
            <a:avLst/>
          </a:prstGeom>
          <a:noFill/>
        </p:spPr>
      </p:pic>
      <p:pic>
        <p:nvPicPr>
          <p:cNvPr id="33806" name="Picture 14" descr="https://encrypted-tbn0.gstatic.com/images?q=tbn:ANd9GcT0L3cWl9ziIwo_Xnh0FWl06ViUuWypo1ZCmrOKhWom3fMO6r8UUQ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4876800"/>
            <a:ext cx="2524125" cy="1809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 smtClean="0">
                <a:solidFill>
                  <a:srgbClr val="0070C0"/>
                </a:solidFill>
              </a:rPr>
              <a:t>Azufre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0070C0"/>
                </a:solidFill>
              </a:rPr>
              <a:t>Características</a:t>
            </a:r>
            <a:r>
              <a:rPr lang="es-MX" b="1" dirty="0" smtClean="0"/>
              <a:t>: </a:t>
            </a:r>
            <a:r>
              <a:rPr lang="es-MX" dirty="0" smtClean="0"/>
              <a:t>olor a huevos podridos, a levadura, ajo, etc.</a:t>
            </a:r>
            <a:r>
              <a:rPr lang="es-MX" b="1" dirty="0" smtClean="0"/>
              <a:t/>
            </a:r>
            <a:br>
              <a:rPr lang="es-MX" b="1" dirty="0" smtClean="0"/>
            </a:br>
            <a:endParaRPr lang="es-MX" b="1" dirty="0" smtClean="0"/>
          </a:p>
          <a:p>
            <a:r>
              <a:rPr lang="es-MX" b="1" dirty="0" smtClean="0">
                <a:solidFill>
                  <a:srgbClr val="0070C0"/>
                </a:solidFill>
              </a:rPr>
              <a:t>causas</a:t>
            </a:r>
            <a:r>
              <a:rPr lang="es-MX" b="1" dirty="0" smtClean="0"/>
              <a:t>: </a:t>
            </a:r>
            <a:r>
              <a:rPr lang="es-MX" dirty="0" smtClean="0"/>
              <a:t>cambios drásticos de temperatura en la fermentación, fermentación a una alta presión</a:t>
            </a:r>
            <a:endParaRPr lang="en-US" dirty="0"/>
          </a:p>
        </p:txBody>
      </p:sp>
      <p:pic>
        <p:nvPicPr>
          <p:cNvPr id="13314" name="Picture 2" descr="https://encrypted-tbn2.gstatic.com/images?q=tbn:ANd9GcQp6Z4NHjemaAxPwPSp59UhCQbXeh3bdlZSBZ-CpdMCHg2xSmb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4495800"/>
            <a:ext cx="2457450" cy="1857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 smtClean="0">
                <a:solidFill>
                  <a:srgbClr val="0070C0"/>
                </a:solidFill>
              </a:rPr>
              <a:t>Carbonatación</a:t>
            </a:r>
            <a:r>
              <a:rPr lang="es-MX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b="1" dirty="0" smtClean="0">
                <a:solidFill>
                  <a:srgbClr val="0070C0"/>
                </a:solidFill>
              </a:rPr>
              <a:t>Características</a:t>
            </a:r>
            <a:r>
              <a:rPr lang="es-MX" b="1" dirty="0" smtClean="0"/>
              <a:t>: </a:t>
            </a:r>
            <a:r>
              <a:rPr lang="es-MX" dirty="0" smtClean="0"/>
              <a:t> </a:t>
            </a:r>
            <a:br>
              <a:rPr lang="es-MX" dirty="0" smtClean="0"/>
            </a:br>
            <a:endParaRPr lang="es-MX" dirty="0" smtClean="0"/>
          </a:p>
          <a:p>
            <a:pPr>
              <a:buNone/>
            </a:pPr>
            <a:r>
              <a:rPr lang="es-MX" dirty="0" smtClean="0"/>
              <a:t>Alta </a:t>
            </a:r>
            <a:r>
              <a:rPr lang="es-MX" dirty="0" smtClean="0"/>
              <a:t>carbonatación.- Por lo general es un indicativo de alguna infección bacteriana, pero es aceptable es unos estilos, da sabor un poco picante y acido en </a:t>
            </a:r>
            <a:r>
              <a:rPr lang="es-MX" dirty="0" smtClean="0"/>
              <a:t>boca</a:t>
            </a:r>
          </a:p>
          <a:p>
            <a:pPr>
              <a:buNone/>
            </a:pPr>
            <a:r>
              <a:rPr lang="es-MX" dirty="0" smtClean="0"/>
              <a:t>Baja </a:t>
            </a:r>
            <a:r>
              <a:rPr lang="es-MX" dirty="0" smtClean="0"/>
              <a:t>carbonatación.- da una percepción dulce y medio aguada</a:t>
            </a:r>
            <a:br>
              <a:rPr lang="es-MX" dirty="0" smtClean="0"/>
            </a:br>
            <a:endParaRPr lang="en-US" dirty="0"/>
          </a:p>
        </p:txBody>
      </p:sp>
      <p:pic>
        <p:nvPicPr>
          <p:cNvPr id="12290" name="Picture 2" descr="https://encrypted-tbn2.gstatic.com/images?q=tbn:ANd9GcQdLRaVg_FQ0WDVHJ4v-72bJmKbIUZhk24ScGEAs-hmJjAzj9cOX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152400"/>
            <a:ext cx="1847850" cy="2466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 err="1" smtClean="0">
                <a:solidFill>
                  <a:srgbClr val="0070C0"/>
                </a:solidFill>
              </a:rPr>
              <a:t>Diacetil</a:t>
            </a:r>
            <a:r>
              <a:rPr lang="es-MX" b="1" dirty="0" smtClean="0">
                <a:solidFill>
                  <a:srgbClr val="0070C0"/>
                </a:solidFill>
              </a:rPr>
              <a:t> (2,3 </a:t>
            </a:r>
            <a:r>
              <a:rPr lang="es-MX" b="1" dirty="0" err="1" smtClean="0">
                <a:solidFill>
                  <a:srgbClr val="0070C0"/>
                </a:solidFill>
              </a:rPr>
              <a:t>butanodiona</a:t>
            </a:r>
            <a:r>
              <a:rPr lang="es-MX" b="1" dirty="0" smtClean="0">
                <a:solidFill>
                  <a:srgbClr val="0070C0"/>
                </a:solidFill>
              </a:rPr>
              <a:t>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086600" cy="4038600"/>
          </a:xfrm>
        </p:spPr>
        <p:txBody>
          <a:bodyPr>
            <a:normAutofit fontScale="77500" lnSpcReduction="20000"/>
          </a:bodyPr>
          <a:lstStyle/>
          <a:p>
            <a:r>
              <a:rPr lang="es-MX" b="1" dirty="0" smtClean="0">
                <a:solidFill>
                  <a:srgbClr val="0070C0"/>
                </a:solidFill>
              </a:rPr>
              <a:t>Características</a:t>
            </a:r>
            <a:r>
              <a:rPr lang="es-MX" b="1" dirty="0" smtClean="0"/>
              <a:t>: </a:t>
            </a:r>
            <a:r>
              <a:rPr lang="es-MX" dirty="0" smtClean="0"/>
              <a:t>Sabor y aroma a mantequilla </a:t>
            </a:r>
            <a:br>
              <a:rPr lang="es-MX" dirty="0" smtClean="0"/>
            </a:br>
            <a:endParaRPr lang="es-MX" dirty="0" smtClean="0"/>
          </a:p>
          <a:p>
            <a:r>
              <a:rPr lang="es-MX" b="1" dirty="0" smtClean="0">
                <a:solidFill>
                  <a:srgbClr val="0070C0"/>
                </a:solidFill>
              </a:rPr>
              <a:t>causas</a:t>
            </a:r>
            <a:r>
              <a:rPr lang="es-MX" b="1" dirty="0" smtClean="0"/>
              <a:t>: </a:t>
            </a:r>
            <a:r>
              <a:rPr lang="es-MX" dirty="0" smtClean="0"/>
              <a:t>es un producto secundario de la fermentación, también es producido por ciertas bacterias como </a:t>
            </a:r>
            <a:r>
              <a:rPr lang="es-MX" dirty="0" err="1" smtClean="0"/>
              <a:t>pediococcus</a:t>
            </a:r>
            <a:r>
              <a:rPr lang="es-MX" dirty="0" smtClean="0"/>
              <a:t> </a:t>
            </a:r>
            <a:r>
              <a:rPr lang="es-MX" dirty="0" err="1" smtClean="0"/>
              <a:t>damnosus</a:t>
            </a:r>
            <a:r>
              <a:rPr lang="es-MX" dirty="0" smtClean="0"/>
              <a:t>, inoculación baja(</a:t>
            </a:r>
            <a:r>
              <a:rPr lang="es-MX" dirty="0" err="1" smtClean="0"/>
              <a:t>underpitching</a:t>
            </a:r>
            <a:r>
              <a:rPr lang="es-MX" dirty="0" smtClean="0"/>
              <a:t>),dejar pasar mucho tiempo al enfriar el mosto, fermentación incompleta, empezar la fermentación a temperaturas calientes, baja oxigenación del mosto</a:t>
            </a:r>
            <a:br>
              <a:rPr lang="es-MX" dirty="0" smtClean="0"/>
            </a:br>
            <a:endParaRPr lang="en-US" dirty="0"/>
          </a:p>
        </p:txBody>
      </p:sp>
      <p:pic>
        <p:nvPicPr>
          <p:cNvPr id="11266" name="Picture 2" descr="https://encrypted-tbn0.gstatic.com/images?q=tbn:ANd9GcS1Ria2FnZjjq9xN2ijz53Ek9y4dkPTk4ysB2Q5OA6PxMgo2KY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3657600"/>
            <a:ext cx="1743075" cy="2619375"/>
          </a:xfrm>
          <a:prstGeom prst="rect">
            <a:avLst/>
          </a:prstGeom>
          <a:noFill/>
        </p:spPr>
      </p:pic>
      <p:pic>
        <p:nvPicPr>
          <p:cNvPr id="11268" name="Picture 4" descr="https://encrypted-tbn2.gstatic.com/images?q=tbn:ANd9GcSE5ZWbUIjq8GF6UlvkBnhuiEllHtaPwonk_TdjV2uhy9qb2pU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4495800"/>
            <a:ext cx="2466975" cy="1847851"/>
          </a:xfrm>
          <a:prstGeom prst="rect">
            <a:avLst/>
          </a:prstGeom>
          <a:noFill/>
        </p:spPr>
      </p:pic>
      <p:pic>
        <p:nvPicPr>
          <p:cNvPr id="11270" name="Picture 6" descr="http://www.beermakesthree.com/wp-content/uploads/2014/04/Diacety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5105" y="304800"/>
            <a:ext cx="2768895" cy="1905000"/>
          </a:xfrm>
          <a:prstGeom prst="rect">
            <a:avLst/>
          </a:prstGeom>
          <a:noFill/>
        </p:spPr>
      </p:pic>
      <p:sp>
        <p:nvSpPr>
          <p:cNvPr id="11272" name="AutoShape 8" descr="data:image/jpeg;base64,/9j/4AAQSkZJRgABAQAAAQABAAD/2wCEAAkGBxQSEhQUExQUFRUVFxcVFRQXGRccFBQUFxcYHBcUFBQYHCggGB0lHBcXITEhJSkrLi4uGB8zODMsNygtLiwBCgoKDg0OGxAQGiwkHyQsLCwsLCwsLCwsLCwsLCwsLCwsLCwsLCwsLCwsLCwsLCwsLCwsLCwsLCwsLCwsLCwsLP/AABEIATUAowMBIgACEQEDEQH/xAAcAAABBQEBAQAAAAAAAAAAAAAGAAIDBAUBBwj/xABHEAACAQIEAwUFBQMJBgcAAAABAgADEQQFEiEGMUETIlFhcTKBkaGxBxRS0fAjQsEkM0NicnOS4fEVNGOCk7IXdIOio7S1/8QAGgEAAgMBAQAAAAAAAAAAAAAAAAECAwQFBv/EAC8RAAICAQMEAAMHBQEAAAAAAAABAhEDEiExBBNBURQy0VJhcaHB8PEiM0Kx4SP/2gAMAwEAAhEDEQA/AArMRMJ+ZmvjqkyGkcfBKfJE4kDyw8rvJkDmH5wly2pBvDLvCXLqcpy8FuM0zWMYahjxRMcKBmYvILmctCjJ+CcViFDogCnkznSCPEDc/Ka//htWUXqVsOlud2awHqVEmscn4IOcV5ADROiiZ6APs7qb2xGHNrX3bry6dZmZhwvVo31Gmbfhbf4ECN45rwCyQ9gqMPHDCzS0TuiV2WUUBhY8YeW9M5pisCuKMd2cm0xaYWBBpnCJORGEQsCK0UlnI7AGMbM8zTxwmaZthwZJckTytUll5WcSREmy9d4XZZTgrlqG8L8tXaZ8xfjNFaYjgscgjrTPTLrRLW4+w9B9B+8sq91kp6h3CljYsRbpKGN+0GjU7P8AkeIYgaHLtcVKakFFIv5C52PnBnMcVeu56Db4bS9iqqAAa1vYbTUsrXBzZyp1RsVvtJ1A6sGe86ljYd5UvpU+NtrfxkCceYZ2PbU8QNTVD3be1UZbcm6AGYmJYWO9+UwWqd4EDe94u47CM78Ho+oHddQU+zq9q3TV5ztoyhU1KrDkwB+IjpX2pPc3dxIU5EY2SWBieVHSY0mIicIkvhyPeOH1kbSQrIysksCI94bFO6Io+zEXeZmV8vJkS5R5QtGGEeMMJco0VOQJjJvKPGRDwhYtAeEkWkI6FYM4bJrdJp0MHaaopiOFODimNSZQFGd7KX+zlrB5c1Q7DaLSg1M89p5K3a1tNMVglj377XANu6ReUcVSGremF6WQsPjcmE+ZVGpVaoRiAzkG3XTYfwkCYSm1i58Nzy9Zypbzk/Bhm2ptsGmwgsxGoBQLknlf/SZbIWdVXkzABuvz2noWYYKilJ+ybUCFJ8L3P5wZawsfw7/P9fGThLgnjyILsHgRTRUFzpFrnmfOS9lLiC4B8ReLROoaikaU4aUuFIwpALKvZzhpy1pjCsAKrJI2WW2EiYQAg0xSXTFEFmkBHgRCKSInYhOgR6rAZwCPAjgJ2IB1CncgQ1ynCoqX8AT8BeBStbeWsRnxSjUXqUYD1ItFLbcAAxNc1H8z3j6tufrNTBZS9YEAgBbXv18pnYNf2p9bfT8paq4x1qsFOkXN7TjxvSYMjbbou5hgVWmwU37vwIMFK9Kyk+74wjwz77/hI+d5jY1PaHrLOEhR2CrJn10KR/qgH3bfwlorMzhV74ZfIsPnNRmnTg7ijfF7DCJGwjyZGxkhjDIzHExpjGMaRkzrmMiA5FOxQEaIMeJCGjg8AJgY4GQao8NGBPqi1SG87eICXVKmaPak1/L6iT3lvLcKlV9NQalHeI6XB2v75GauLQMF8BlrnVWNlRKi02DGz6nsQNPPkQZtJw0hzH7u9Rjen2hZbAgnpY32mznVLtaKHSS1Sth3qAA7MKQJJtyAFvlOpl7DO2rFGCmjoVz7JICkgeczLDGNLngyaFZWwfDVJloONRV3Zag1fu94KQQNt1HxmBn+U0KFDU7kVqmp6a37uhXtp9dJB9Yc8O4hUoYdT/SNVC+oZ2t8AfhBzP8AL6WJos7Uw5pUcQisf6KpSqbehYb+6Tljjp25/gehA3whWvScfhqH4ED/ADm4TBng5rCoPNT9YRFpZhdwTNEXsjrGRsZwtI2MsJCLRhaNJnIxiM5advGkxAdijZ2AE+qOVpBeOVoCLF44NIA00cDlT1OlhBuhqLfBXDR4MJsJw0Ou806XD6eAkdaLVgkA8jxGeDCKz6dTGwQdCQwY6j4bfOHVbh1D0E85+0vLexNFRyfWfSxQfxleTJUG0RyYnGNhFh8Jj2sVxNEipUVqtNUs1PtVDC7NzAW2wtsBKuJybFPXpMmYVXosKhar7Jp9mbOAB42+U1KPFOGLpaqtqNS1he1SmaIU1OX7rMR6KZQocRYSmyYVawakyVlevayq9U7c/C5ueW485FuHv8zGNybLkxCasPi8RVRKiga9hTJ3drECxAubjxgbjs6q02rLRqsadUsGuB+0B21EHkSOsP8Ag7LUw2Hq0mqpVDuoZqZuAKg0Df4H3zznP8qqUL6l7odqeroWXnt85mzJrS1z5GxvCr2dx4r9D/nCQtBPhx7VfUEfT8oT3mrpn/5lsOB5aN1RhMbeXkhzTl5wmN1QAfGGNLThMBnbxRl52ICcTsjNQS5lNDtHHgIAlZt8P5RqIZh7oZ0aKoOUblOHCqNpdahc2lLtm+DxxVFdcRfYCX8NH08KAOU6jAGNRI5c8WqiShJ4/wDbl/vGGA6UnPxcflPZAbzw/wC3HEj77TX8FFb+rMxt8LfGQzL+hmOcnJUAtGqVvudwRIQd7x+FQNzYLsSB1MZo5+W0x6GZ6DPgyrpo1jfoPcd/neUs/rM47zM1t9yTva19/LaZ2S4tqast9mtfztyncdjdW0zdqcZt+AUXbIMjNqw/XQwpLQRwNcLWTzIHxhRqnV6b5C2KJdUaWkZeNLTQSJS05eRa4tcAHlo0vGO0jDwAm1xSHVOwA52sN+GKShVO1zPPg80sHnL0hYbj6ekTA9lwrDYCXVnl2T8Y72c2MLsLxKjDmJU506NePp9asJ2q7bSjUvfrM05+niJRxvE9NRzEi52aMeBQCKrmApKWZrBRck+AnifEGW1swZ8UTo7R7qrcyg7o9LKB67zR4q4iNcLTViFLAuQdyL7C/wA/hLWGzSnVbTTPdWyjzsOnpaNVLkw9TNaqiYOF4aSiN+856+A8vCJspXwtCHENYm/O0z2eT0ozGfUycAAgbTCzXC6CLbi0LDVPKYeeINOr8PORlFMaBupSNww6WI9RCnB4sOoPXqPA9YJnFb7TRwGLsQ3Q7MPDzlcJaHT4LKCAvFrkBec1zSBPrnC0h1xa4wJC0aTGao0mKwJNUUh1RQAj38DFeejnI6Z6CRnh6n4CU95Gr4Z+zzwxLUYcmI95/hD6pkCeUjHDqHoId2L5QLDOPDAkYmp+NviYi/Um/rDY8MJ4CZ+fcPLTw9VxzVSYdyPhCnjyVbYAZnX2tfnvFlOZmi4YjluOfv2vIcRufSPwZViFfzs36+EzRk7McnbDDF52hAa5Jcmw6gDx+numd/tgFv1zmRnTqCgSxCC23ib3lGnW8fG8ueTcSQT1M0G1vfMrOcxI1L0YSsGuLmWMbQWoqkdLg+oj12Mwqct0ja3nzjGwxEnw9LunxvKJyRNGzhKl1F+Y2PukpaUsHUvqv4g/KWNU2Y3cUwRKWnAZHqi1SYUSs0YWjNUbeAyTVFIrxQAP0zjzk3+1TaAQx/nLFPM9pyO4z0PaiGBzC/WTLjTaBi48y1TzOPusTwR8BfSxpkWcs1ai9FLa3Fhc2G2+590G1zKZec5mWFgbeYNjJxyWzPmxVB/gZeP4cxSOR2RuBqIDIe6NjyaQpk+IYsoo1CykKwAvZiAQvra3LxHiJHXzauh2rVORG7E7Egnn5gfCEOSZfmtcFqd0Qixq1lpqhFgL6nW7CwFyAb6V8BL1GMntZwQQIkho90HxnoWXfZxTY3q4lqhJuVwtIsl/DtCNA+AhFQ4WwNEC+Hp38cVXW5/9NNQ91o1gl5Czx9aRO1/z+E08Hw5iavsUKzeYRrf4iLT2fBlU2orTQf8AAwtQ/wDyGy/KWG7Vv3cY3q1CmP8A2kNH2PbCzyml9n2Pf+hCj+u6C3uBJizLgfEYWiajtSa27KjEsB1bcDYT0rEYBjzw9I/3+Kqt8RpYTIxWCHaAdjhU7hUGgdjruGpVTpGzIrAE/vafKJ4Y1+/oOzzx8KEpU2BBNS7Hy5WX9eMgvLmYm1LD8vYP8OcztUvxfIiceCW85eR6pzVJjJSYy84TGFowH6pyMigFFJa0lTESppjgswvp2dddbHyXlxUX3o+MpBZ3TIfDyLF1mMv/AHwys1YsQNySQAPHykVjNHhpR98w2rcdtTv/AIhb52hHDJPgjm6iEoNJ+D0vhfgynhwKtVFqYiwYlgrJQ8kVu6GHV268gYQlA5v3qh6FV7Qg/wBWrVtSX/lUSDOM/wAPRp131LWqUNN6IOwqObIOVr35ncix5coOZpxrWqYB6iXw+IpVlpVVABsGDWtrFx7J94M7GLp20qR55sMDgnfnT1D/AI9ZmH/SQFI40GpDeth6C9NFJU+buR8oIfalWYYTCkO4LGzEMRqBp3Oqx33nfteUfcsLtyqC3/RaWQw3p++/yCwkxmKw9Mr22Y1BrAKjtaaageRXs0BI87xtShghXGHepVeseVN62IY203vu1rWBN55v9oYvTy7/AMonztLeU5322YYfEc2XCtr/ALylQqg/HSD75Ps/06k3w/8AgwkzrMcnw9bsqtCk7ggMeyFQUyfxs3XyFzLmbZVTorUqUqOHpBUJU0lA1gAtorKqi1wAy7mxQe8b+z/LcLUw1evjeyJq1Wp66pA/cDNpYnZiWY3G+whNnWIKriNB7rEDxDJ9ycj1GymZ8603FN7c+mPwebZ7RKJRBt7OxBvcbeQ8ZkXm3xRYChbX7JvqvzAXkD0mDeZsfyothwPvFeMvO3kyQ4tGkzl4iYAKKcvFADPBjtUhDR4MQyUGdvIgZ28Bkl5ay1v21L+8T/uEo3lnLm/a0/7af9wifAnwHmOQGvUbSFCYqilQ9ahfFO4YjwAAF/KVuJad2zQjl94oD/mHbXH1+MMa3Cj1zW1EItZXBJ3bWtc1KFQKOYszA3INjJqXA6fdfu7VWLNU7arVAGp3FwANV7Dfrfr4zqRzQj5/e30MbTML7UiPueEAIuCLjqL0tr/CO+1bEpUwWHCOraai6tJB03ovzt6GQcQ5PhcGKeGcYyt2rGuop9lqLAaNNtNzt0secZgsLlbYGq5OJCUqgZ6TMgqGqVKoBYWNwWHPxvyjjSUXu6fr2MZmyBsRkysLq1GirDxB2MyuF8oNPMzhm5qK9K/jei4VveCD74TcO4zB43EUEelXo1qCL921vsyJuOQFzbfcbgGNfiDCtmXbUcLWqurpSfEox7MFv2YcqAV02NtRIuBt0kNUknGvH8EwPpYikMtxGGrHTXpVu1pKbi7ELTceZFm28/KHmO/3c/2af/5zzHzjE5fiVq4mrhagdcQMMyU6gDV6hB3A2B2A32Jm9nyaadZQNNiAF56QMBUAF+tuUp6iVx4rn9OAAPjIEdhf8H8F6wcvCHjMbYY250+vPksGrzDD5UWw4JCYozVO3kyR28V428beAEl4pHeKAGcDHAymK0eK8Vki2DOgyqK8eK0ALF5eyOmGxFBTyNVL2521C9vdMwVJfyOrbEUSDY61sfA+MdXsJ8HqVbiPFFnKOadiCCy6qPnSFJFLm2pRqvuQeXKFHDfEq4pbEpr5XRiUY+A1AMpsL6WA8r2MDSleprFKkaiI3Zs+6sCReo6MdrBiOh+EzQ9JUFdKppdqrU9dmL6talWAtY6AovbcA7HVa/SeKMlXn7v1MdhD9oDVRj8E1C3ahKhp33GoXNrdYG4zDq2WPWVmao2LHbgi1v2dQobDoS5N/E26T0/JKdPGClXrIPvOHOgsrNZXADalCmxVlYMNtw0iwnDeEZ8Qi0q2itrWoxb9i9RXu2gX1IytexsBzAvFHOsaUXyvqx1YOcRm+aYE0dyMMCNP4RSrEcv6s1PseC/cntYk1jq8+4mm/umvwvwfh8G5q0y1RyCodyp0r1VdIA6WJ8pgJwu+Dxf8nxtOjSqujth2OligbdBv3r94A7bG28qnkhKOi/W/vn6k0CXDQD5hSWqT2f3uo6g8jXUXUH4JD3iM7Yj+2f8A6NSDeYcJ4qjh6lQU9VanjVxVJaZ1FksLjxFiAbW6TfzqtrWqw21HVY3BF8BUNiDyIkM8lLdPwx+AA41bbC/3fjf8MGQ0JONjthvKmR8kgyJjh8qLYcEl4iYy8UmSHapwmNvLWU4Q1q1OmP3mA9194gCvJuC2rUadQ374v7rm3yintGX4JadJEA9lQPlFFTI2j5GijzTI6GNtETORTsVoAOQm49RCXKcCVq0mtydT8DBqmbEHwIPzhrl+OXXT/tL9RHED17hSt/JaZI0hjUYrz5sxIN7k8yPhPMcbg6eHxb0qy1BSVmIUbPpZboQD/wAv+GGOQ5uFoVqTVAtWkzGlUN+zZjdwhPU3NivpaYOc4/EValPGmig0LoNJhr0r3rtVuB+I7c17t+c6uBNSl9/7Rjkbv2fVXCmmCvaNh2ZASNgjfsWdR7IPakWPRRNOpgayBtCVafa0nWyuGerirbVazr7BILEHUASqg6dhB7hlhSpviHbR/J6GHDW/pKtQ6V5WF17Pc8gwPKGGcZlVpCgFAXXTqF13Zl0IpOkgElgNVtjcgbGZeoSeR0SjwUalLEYdQtHtghJSkllqCmilFQuxBI1Eu7Ek90WABNxezeuzVqn7LtKeHpm+plFLtKiXZqgO5C0/wg/zjdZmYDiuoTTvoKVLGg7W7XGJpu/Z0wy6KiHmCCLcrnmQ5pmlKkwpOGZqiOyoBfWqFQyi5sSdYAXre0y1fBMHv9tAJToVDYImmufacoECg93kdWxG9mFrncyPO0AFZRyBsPQYGoBvLr5bg6+1NjTNlYpTIVe67e0litw7OCOhPK9pDm1Au9ZRfd7X3tY4OoLk+scLp/gDPNuNqLKMMWDAMjEFgAT7PJRyHmecGAYWfazWIGB/uW+lOAQxRkY7Ki2PBpAzt5njGSQYwR2SLZhz9kmWdrijUI2pj5mefDEie4fY5l+nC9pbeo1/dBiZ6TTXYRR0UiVHzzVyBD0Ep1uFweQhJoIj6bTDqrhndeNPlATX4VPSUK3DjiekPUkTOp5gSXekiL6bG/AA5Vw6zElhsOXrI8zotSqKBzFj6b7T0bD1EA6TNzHBo+putj8hLO9S3M/wibdMlpYoLq7PUxrr24pqra3utnFNt1bS29tiNJ8jFQFWqxp9irVH0s9Jz3aSqLNWrsLdmWHIc7XJubQRwmf1sOCi9m9MnV2dVA6BvxKDup9CJFmfE+IxCGkzKlG+9Gkgp0zv+9pF295M6UOtShxucyeJ6g0xPHOGQ9hSY9xiXxWkmlVJKCoEpIdQGm6q37oUW8QT4nMqGJTDNh6qOKVN9QLL2lMlE0NUQspOki56d07zzXD4zA9iitSC2bemVdqnt+124IuAl9uvKPxFXLjTYikQ+htABq7PoXTudtnB38CSR0Ofuu72DSGWGYlyxPaEGm+Jr79jSBpns8VgAwI3Gx0+4Abja43YDFUSztTUYXGaqiX10xejdl0gm45/lznjmCzOtTakUqMOxJamCbqhb2rIdrHe463MLX4/qVCtSrRRqyI6U6oLBRr0k66PJxdR1Hv5SuGeKu/Q3BhLhv5ylcaFNZGp01terWbVpxVRk27Kql9iB3htYbwkzTEVD2yKNvZDWOymgzFr/wBoAX84HZRm1KrVXs3OogPUZ96hRmJfB072aytZ1O+wINhtCbO8awGJJfSlK1+ndbDtsOpu7LJY2mmJo8u+1N7/AHLyon3bU4Bw7+069sFcWHZG3ie6m/kICmJcFkeDkU7NXJ8grYk2pqbfi6R0SMtEJIA5k2Hvn1lwVgBRwdFLckH0nhOWcAVlxFHUVKhwW93vn0XhV0oAOgtHVMhJlmwigri62KDtpva+3LlFHsQ3Ag4cSNsNKylx1ki4thzE4256uhNhpDUwt5dTHr1ElFdDDULSYv3FvGdfDkKfQ/SbRRTyMhrIbHrsfpLlNNUzO8bi7iBubcK1WWm9EJUXQA2hrsWAuWIPPY9PCZmE4cZqVeozMj0PbplCAuxIDuSACQNgAdyt7XnaOY1qDXpVGQ73AOx9VOxlrB8Q1KbFtFJ2LvU1MGvqcANsGsQQoG4Nt5ojOBw5qWoHrSUDaFrcVK19eGpNcWsbEKxLFnUFdiSw535SDMc5oVKTKmFp02YABgEO4be5tcXULsLb3kXp+0Cv0Y2KyypTVXbSA1u6GBdbrqXWg3S67i8gWb+a5rTrKAEcWqNWswQ3eo13UtzKgbKPAC/lPVzmmaoqCgAAGATugfzgdTsvS1vTaQnp8Mkr9GChYEMt7oQwNrgFSCCffaEfEWf4vEUUFZOzQHcgFe1e11LA+Av5SPGcRs6OnZU9Lghr6iTys1wRuLLvbmCdrzNzHNa1YAVGuBawsBawsOl9olJK0mJp+jV42yl61PCsOlOw8PZSBdXIqo5C89L4ex64lT276RRVKaIo5gDmfEm01fv9Cn/NUdR/E9pc8rT5VGrFgjLGqTs87yPg4tZ650L+HkTCDMc6XDoKVAhbeH18pczCoaz6mNtraV2UCZ9bKqZ5iS+KS4RL4CT3bLP2f5jUr45Q1QsACSOk91Vtp4rwZgEw9V6i8wu3zhxgOLbrZx05iXQnrVmLPieOWlmviOJ6KsVOq4NjtFBOriGueR3525xSwpoxitucZeaTUhIOy8px1I9Q4+ip2YPSMNAGXGpRjUfAwuLFUkVxhvAyGuXVWN+QP0luxEgxbXRtv3T9I6E5M8/fff8AQnFWcfunnHpiB1kjgye+49UjgkjbFrEcWtunxkHGTJKSJlSSASsuMElTEjwi0y8jUkyTTI3E42JJkTPeCiDZvcKVN6i/2T9Zuk+UwOELaqlz0H1MKTTB5WkpPc6nSf2lf3/7M6oZWd7TVfCAylVwi/iESkaGrK2EzLQx35i0hoZnY84/EZVq9kj3QdxuFrUj7JI8ppw5EtjD1WBydhnSx7ECx2igMM0I8R5foRTV3Dn9k9aBEbplhqAPT4SI0LdSPX85yqPQJojKxr0vKTdm3r6bzhNuYiHZUNISF6V5oG0iqUr8t4IGeSZ7TNOs6+B+RmS9U+MO+Msmdz2iC5GxHUiAVUFTZhb1m/C1JHD6rC4TvwRsfOOT1i1DreOUjxl7ZlZIF8L3EcGbxiVx4iSaltzH685U2QtolSs23OPFYyD70oFrk/G0dRR6h7qkD8R/hK3H2qJQ7knSQR5HS7pOqxJ5ekvVGrr7Fm98p4HDFAPrNSjqOwBJ9DMzkrO/hxuONIoVM7xCDvoQPfNHC5kpFyBvzvzkiE9R+vQzr0kbmo+H8Y3K1RNRp2S0sQgNwAD5S2tRTzmUcvQ8mZfQ7fAxfdai+yyn1v8AUSBYXmwVEm+lZ2Z5Fb8I/wAQij3FsPwvEFRPOalHikH2lPqJ5tRz4/vL8D/Ay/Qzim371vUSyWGa8FEOpxS8npWGzqk3J7HwO3wM0aeJUjn9DPMqVYHkQfSWaGNZD3WI/XXxldUX8nozoh/y/IyN8MOh9xgph+I2HtC/68RL+Hz9DzBHpv8ALYyI9zVq0GPMXmNj8mp1PaQH3TUo5sjcmHodvkbSytdT06dIq9BfsBsRwZh25XX0J+kpNwTT37z28rT0R6KHrv4Hn8ZXbA/685LuZF/kQeHC+Yo8/XgtPxt8vykycG0ufePv/KGdTCN0sZXqUSvQj4/WJ5sn2mNdPh+yjBo8OUkHsbeJ/OWhhEHs7fSaBPhG1rHmJVJuXLLIxUeEUDRFuQPvt8J00vWTGkvO9ufSRhGHIiNIY0X5Enb4flOqPOIOeVgflHWG+8nbFSEAfWduf10jQLfr9WnCCPH3ySZFof3pyN1jqBFGFM8riiinUPOD6dQr7JI9DaXaWb1F5kN6j+InIonFPklGco/K6NbLs0NTbTb37TRLxRTFnioy2Ov0mSU4XJklKuf9d5eXEOtirEen5RRSiWxrjuW6efVANwp9R+U08uzU1B7OnnyPp0tFFBCZpCqbXjwb3iiiBkT0QeYEr1MILbE+/cRRSLRKzNc9636+EQTeKKJquBrcZUS195DfpFFLERY6JWnYoITFaKKKToh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0070C0"/>
                </a:solidFill>
              </a:rPr>
              <a:t>DMS (</a:t>
            </a:r>
            <a:r>
              <a:rPr lang="es-MX" b="1" dirty="0" err="1" smtClean="0">
                <a:solidFill>
                  <a:srgbClr val="0070C0"/>
                </a:solidFill>
              </a:rPr>
              <a:t>Dimethyl</a:t>
            </a:r>
            <a:r>
              <a:rPr lang="es-MX" b="1" dirty="0" smtClean="0">
                <a:solidFill>
                  <a:srgbClr val="0070C0"/>
                </a:solidFill>
              </a:rPr>
              <a:t> </a:t>
            </a:r>
            <a:r>
              <a:rPr lang="es-MX" b="1" dirty="0" err="1" smtClean="0">
                <a:solidFill>
                  <a:srgbClr val="0070C0"/>
                </a:solidFill>
              </a:rPr>
              <a:t>sulfide</a:t>
            </a:r>
            <a:r>
              <a:rPr lang="es-MX" b="1" dirty="0" smtClean="0">
                <a:solidFill>
                  <a:srgbClr val="0070C0"/>
                </a:solidFill>
              </a:rPr>
              <a:t>)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53400" cy="3657600"/>
          </a:xfrm>
        </p:spPr>
        <p:txBody>
          <a:bodyPr/>
          <a:lstStyle/>
          <a:p>
            <a:r>
              <a:rPr lang="es-MX" b="1" dirty="0" smtClean="0">
                <a:solidFill>
                  <a:srgbClr val="0070C0"/>
                </a:solidFill>
              </a:rPr>
              <a:t>características</a:t>
            </a:r>
            <a:r>
              <a:rPr lang="es-MX" b="1" dirty="0" smtClean="0"/>
              <a:t>: </a:t>
            </a:r>
            <a:r>
              <a:rPr lang="es-MX" dirty="0" smtClean="0"/>
              <a:t>aroma y sabor a vegetales  o maíz cocido</a:t>
            </a:r>
            <a:r>
              <a:rPr lang="es-MX" b="1" dirty="0" smtClean="0"/>
              <a:t>	</a:t>
            </a:r>
            <a:endParaRPr lang="es-MX" b="1" dirty="0" smtClean="0"/>
          </a:p>
          <a:p>
            <a:r>
              <a:rPr lang="es-MX" b="1" dirty="0" smtClean="0">
                <a:solidFill>
                  <a:srgbClr val="0070C0"/>
                </a:solidFill>
              </a:rPr>
              <a:t>causas</a:t>
            </a:r>
            <a:r>
              <a:rPr lang="es-MX" b="1" dirty="0" smtClean="0"/>
              <a:t>: </a:t>
            </a:r>
            <a:r>
              <a:rPr lang="es-MX" dirty="0" smtClean="0"/>
              <a:t>contaminación por bacteria (</a:t>
            </a:r>
            <a:r>
              <a:rPr lang="es-MX" dirty="0" err="1" smtClean="0"/>
              <a:t>Obesumbacterium</a:t>
            </a:r>
            <a:r>
              <a:rPr lang="es-MX" dirty="0" smtClean="0"/>
              <a:t> o </a:t>
            </a:r>
            <a:r>
              <a:rPr lang="es-MX" dirty="0" err="1" smtClean="0"/>
              <a:t>Hafnia</a:t>
            </a:r>
            <a:r>
              <a:rPr lang="es-MX" dirty="0" smtClean="0"/>
              <a:t>), hervir por un corto periodo</a:t>
            </a:r>
            <a:endParaRPr lang="en-US" dirty="0"/>
          </a:p>
        </p:txBody>
      </p:sp>
      <p:pic>
        <p:nvPicPr>
          <p:cNvPr id="10242" name="Picture 2" descr="https://encrypted-tbn0.gstatic.com/images?q=tbn:ANd9GcS7_xbXs_pi-QLal0qrldjJlycsl0mOn1NYVeisJNJD9Mg-BpTTp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4343400"/>
            <a:ext cx="2143125" cy="2143125"/>
          </a:xfrm>
          <a:prstGeom prst="rect">
            <a:avLst/>
          </a:prstGeom>
          <a:noFill/>
        </p:spPr>
      </p:pic>
      <p:sp>
        <p:nvSpPr>
          <p:cNvPr id="10244" name="AutoShape 4" descr="data:image/jpeg;base64,/9j/4AAQSkZJRgABAQAAAQABAAD/2wCEAAkGBxISEhUUExIUFhAUEBUSFhQUGBQUFBgVFhcWFxQUFBcYHCggGholHBQTITEiJSorLi4uFx8zODMsNygtLisBCgoKDg0OGxAQGi4kHyQsLCwsLCwvLSwsLCwsLiwtLCwsLC8sLCwsLCwsLCwsLCwsLCwsNCwsLCwsLCwsLCwsLP/AABEIAPYAzAMBIgACEQEDEQH/xAAcAAEAAQUBAQAAAAAAAAAAAAAABQIDBAYHAQj/xABIEAABAwICBgYFBgwFBQAAAAABAAIDBBESIQUiMUFRYQYHE3GBkSMyodHwFEJSYrHBFiQzU2NydJKisuHxFVRzs9IXNILCw//EABsBAQACAwEBAAAAAAAAAAAAAAACAwEEBQYH/8QAMBEBAAICAAMGBAQHAAAAAAAAAAECAxEEEiETIjEyQXEFYbHwFFFSoRUjM0JygeH/2gAMAwEAAhEDEQA/AO4oiICIiAiIgIiICIiAiIgIiICIiAiIgIiICIiAiIgIiICIiAiIgIiICIiAiKxPKQbC3Mk2A9+9BfRRU2lGNBJmZYMDzZjjqk2BydxKwarpC5hcGhjy1waRZzdYjEG7TnbNZ5ZY22NFHaD0mKiPHgLCHFpac8xvB3gggqRWGRERAREQEREBERAREQEREBERAREQEREBERB4Vzfrc01JEaeGGR7JJXOc8sc4ejGRBAO+5z5LpJXK+uOiYJaabE4SPxQm1iMDA6QWBBscR2rE+CniN9nOkPXaSlay/bSl5LXeu7aPHdkte0ppmoawltRKHBxcLPdtO13f717V0xw3DpL94t5WURpCEiI3c6+fD3Kjrt52l7TeJ5vq7f1TVjZqBjxcy3LJS5znEubsOZy1S3ILdFo3U7o5kWjo3tJxTkyvubjENTIbhZgW8rYelp5Y2IiImIiICIiAiIgIiICIiAiIgIiICIiAiIgLk/XFUXqqSMfNillP/kQ1v2OXWFxbrDd2mlX8IqeJn7xLj9pWJavGW1ilG1Mfo/BQukWXjcLbuS2OpZqKIqIrtIy2FUerzU7i8OndS9Vj0Yxt845ZGHlniA8nBb2uW9Q83oaqO/qVDXAfrNt/6LqSvh6vDO6RIiIsrBERAREQEREBERAREQEREBERAREQEREHhXJpdAy1FbWTvIjjdUOjhc4XxuiaWYQAchdrszwXWSuWwdIg5rIoWtfUSzTWJcWsbO5zsL3EDOwkII+qFiVHEVraurMqu0bExtYAwHs6WN7C7MhzhckEqS0Zo6KRrGlrRejpn3sBrh5IPeSAOawpRXFziPkMbZIo42uLZJRK43DGG5H0TmRko+mZpAhsbp6dtUadrhC2J5wsjJdHrg2viCjGolp9nWtt6+9pjoXE2KtmjZG1kbqcODm7XvEjjJi7u1AH9Fvi5D1dablfpN0MuBxayqIkZcB4MjHAWO4Wdbk625deU+no3sExNOgiIi0REQEREBERAREQEREBERAREQEREBERBaqn4WOPBpPkCvn7o1V9l2E5GK1RJLYb9c713rTL8MEx4QyHyaVwOgAFJTC2eBzr83OzUb+WWjx1uWm23npmScToQ52o7NxHpI7hklrcDmOSooelEYe2aVjzUMhdEXNsWOGeElu0HMb1rJOSsSHJaUZLbcaeKy73MpDoVNGzTsIjdiY81DRkRZpjkc0Z/qtXeV83dCXW0zSH9M4ecbx96+kAt2ng7vB/0oeoiKTaEXl0ug9ReXXqAiIgIiICIiAiIgIiICIiAiLwoIXptVCLR9W/6NLL5lpAHmQuGUbrQwtzyjGe7Pd8cVvnXj0lEdO2jYby1BDn2+bE1wOfNzgPAFc50Fdwbi3Cyhk8rmfELRy6SZOSx5T8b1nVMYAABuVgzMPsWjrVnDnpKN6N1Qj0pSOOwVLB+8cP3r6bdIB3r5L0qxzJA9ps5rg4EbnA3B8wvpLorp5tZSxzstrNAeL5tkAGNp5+8LdrOoej4OYnHEQnjISvLniVZbIeSugnh7Vnbd09ueK8JPFCTwVNzwTYCVyrbUcR4j3Kw5x4DzVmScjcPNR59M6SjXA7FUtVqNMvh1g27d7bnxtltWzwyYmhw2OaHeYupVtzMTGlaIimwIiICIiAiIgIiICxdJVrIIpJZDZkUbpHHk0En7FlLReuWu7PRr2jbNLHD4E4nexpRiZ1G3Ea2rkrqqSokvikfisfmt2MaO5oAW1aHpWtGfxsWLDovsYYrjWkYJPB1i0+Sy4SqM9tODxNpm/Vero23u3h3rCe1Zb9isSBaE23LUvVAaWp7+SmuqLT5pqs07j6KoyA4Sgap8Rl5LHrYrg+771qzpTFM2RuTmPa8d7SD9y3Mc9G7wWSazp9QtcslhURSVWJrXX9Zgd5i+9SVO+4UqX6u/8ANfKtucvDKqHvWZlmFLnbVhTuV971gVMiqtZOEPpd9x38ua39jbADcBZc+mdeWJu0GZgPi4LoYVuCd7QuIiK9AREQEREBERAREQFz3rlpO2p6ZnaMZesBvIcLcopN66EuZ9fDfxKn/bmf7cqzHihk8soXTWi5CIA3A70TWCz2n5txbPZqussKLRUx2MvZodkWkWIuDtVym0VNUthETbgQR4nGzWNuPnO+CtkoehjW/lJXuda5bHqN8zdx8GrXzY5tLk5MM5L7iGnuKpbE55sxpceDQT9i6FDQ0kZsyOMu427Z1/Ekj9xZQkkLbRxTEbgAWAeHoQqacHbxlj8FM+Mue/g3WPFxA4Di/DGP4yFrenOicsbHvfNT4mtxCJsgfI624Botfx3LsEujql2YgY08XmLF3ZtlN/Fax0opahsLi+RpaMRwMlD7hrXYrN7JrdXbyst7Hw8RC2nDxjT2iawiKIFrvyTM8J3NCnKSuabjMHbmCo7R4tFGP0bf5Qs1gPx968XX43kjLNeWPX9no4wV5YZQrW8R7farLqsZa32q04e7+ytFufx3X+OKlPx236P3ZjBCqSubbI9yjp64W53O4+7gsp7clg1QUf41e065YW14essbRM4fVRDP8oD5XK6UFznoy29azkHndwXRMS9H8NyTkxc0/m1OKpFL6hUipxJddBrKkREBERAREQEREBc8656cSQUkZOESaSiYXfRDmyNLvC9/BdDXOOu51qalO/8AxCP+SRZjxQyeWWxD5LSRiHtY42wQGTBiBk7Ng1pMJN/E32rU6zp3AaV00NO4yMqI4nR1V7gSAlkoaCRY22ZLX+l7DLNVDCA8UskgkzxyWp6cPivvDWuLrfWWH0nqY5hU1EZvTmooYg4bC5kRL7dwyW/j4evSZa9skx4OiVmmp26Yio2uaKU0plLA1ty70g9bbbVGQWj6R03UmPSt6iX0NTAyKziMDXTShwbbiGgeCzdI9JojpaGtYyWSA0WEYGEvJxSt9Xds3qHqqOZ0Wli2GW8tTTujAY4lwEsrjhyztcbFZjpFdbj0j6oWtM7Y/wCFMpjllEju2GjYqcm59cytjc+30izfzU7X6OpqWjmiglx6jzM3EHFkuCNrr/RPJYdZ0LldNXRRxuwS0zZoTYhpdjjk7MHYDcPFuYVomR9PWSSU7oDICcLg4Xc1kYeRcbyCfFSyck1nlRjfq6JQn0cdvzbfLCFmM2Hnkf7LCoPybP8ATb/KFlg5FfGZ6Zre8vSR5Yek38B7VbHwO5eukuMsyON2+KpJULJwof8A1WBVFZrwo6rd/TarMfmW0XOjB/GCeEbvaWrbu2WpdGRryH6gHmT7lsYK998Krrhoc3jJ/myy+3VYnWHdetK6LVSUcquhYMCzWoK0REBERAREQFznrric+npWtBLnaSiaANpJa8AeZC6MtL6zXYYYXb2Tve2+Wt2Eoab7s3BSrG50hfyywf8AE9GxyYnNkmla8vuxuMBwY2nkMTLhz22aGnCHDatl0I+jfEBTMjEbTfswwMLHO+lGQC1x5hcvjpCXPjho+1kjEYe6O1mkgDs2uIsQ1uLK4OEi+xR1DpM0obLDUgPc50YbJfAJGubiBb81hAwuN7DtGkA7t6cEWjUT1URk14x0SHTTS07a+ojjqKlkgkpmU7I5C2AOeBjEg2AZ38+ataTr6l0tRWOqJGzUtfBTtja4tiw5h4w7wbH2rcqno9R1kMtS/tm/KuyMjbtxMkidha1mWq4HE0553Kod0Ip3ztmMk1yY5ZISWgSSR5NkkaN/G2VzzUq5ccaifGP+KpidtRnhfVUukK980vbMmlija17gxsYwtDcI2WxgjuTGZdHyTPJJnMzgLnVYzs42NGeXqEnmVNaa6JSB1TFBVsZFWY5Pk8gIBldvDwDYB2fkFH1mi308NRA4AMu+WOxBGGRkeJvLXa7wUrWrNZ1P3rwYjbb6I+jZ/pt/lCye7LuGfco+kfaNt8gI234ZNCyWSbLAm43WyHFy+P8AEUmM1/8AKfq9RSO5HtDKf8f3Vsn4t93BUk32WuON7exUPPKw+7wVXLLMQSO48VHVbllyO+Nnmoyrer8VOq6kJPo0Pyh5t+z7VOAqF6NH0bjxkPsDVL3Xv+Arrh6ezj8TO8tl3Eq2KyCsmnattQzKdiywFRE3JXEBERAREQEREBaX1nvIgjIALu1c5oOwubE9zcX1bjNbotG61ZGtipcRs11Z2Zdub2kMzA531QXAnkCpUnVomUb+WVvoJVgUWJxaD2z3yBp1GntJBm++y7BmbiwtsXNul+iPk9fOGiBwlgkqQHmzGh+LFhuRrBwdhHcpvQNTLSfKmn0MROHs7B0GFsZa5935NxEC9jtJuNihzQwVLI4Y2Evc4CJzQ58r7NBkaXEgWbbCX5sGVgLLp445Mlrek/f7NS/erEN96GwiSmMWM4WVL2jG3FjayNjHSEXFrk4he9ieKzIaFrhiZUMxhoAdiNyAcILnXBzs/LcXb7BedG2RskZGyRjwxryS03Z2jiTIW7yQSG2PzWg90JgLGtxAtcL2DhexucRaza51iMQO4g7lzct6zM3j81dta2n9I0E+HE12JzImMaLAkkEF7ruNhcgfuha3piqkkgl7RpDmmT1w4bcDiLEZAZBSmm6l7JWYX4bUTCdZ1hZ51rfPIts+dmFi1dcZKZ5kYXvAlaBfMWa31rZXz9itrqJ/0zXx6L8Euq3bk1p4DJovdZDJONyCdgach3j7VD0kuo39VvPPCFlxzd+e/P28vJfOuJxby2n5z9XrccdyPaEo2W2W4bPgq25w3DI7QL7VgmWx3+NifYhkPf5A5bcjtWv2Upcq/K/z7lGVL+fuCvSv5jhcZX4ZXUfUPz+PjxWzhxdU46Np6On0A5vef4iPuUoCovQWUDOYJ8yVItK9vw8axVj5Q4OWd3mfmvxi6lKWNYNLGpeJitVrgC9REBERAREQEREBcy6+j+JQ/tg/25F01cy69yPklPivh+WtvbbYRyXtzsiF/LLR9G6da4RmenZM9kYaJcbo5SLYcMjm3EgtlrNupI6bJxNjjbCx4wv7MkyuaNjTI8k4eQsFG0slFOGWfLCWsw64Dm2AGEavO+akqWlhdGWiSMSY3YZHOtqg2F23+dbhbWBVGXJkmOWJ6OVltfeolW+SmxDCH2sMxcWPvVqo0g7ESx8mGzfWJcchuJzG0+CuHRHCeAjP59jlysrb6NrWPJcC9pIFjlkRcAb8rnPcFpzzNS3P7Mqo6SF4bjjbja1sfaMviDGm4s0m2IHMFX4q4fIZZGuwRjtQbbiWx4WZ7TmRfeod9Cy2tPG3IkAa3nY5XWv6a7FjXMZUPffA4BotGXX1sY4gbCt3Blv/AHNnh8l995ulK+7G2OG7W5m5AyF8h3e1ZMUue4+z71Hhwwt35N2cbBVRuz2Dnhu5x258ivN5ce7T7y9vinuR7QkjKeWzLPjyHxmgk3bt2Yxb9p3dywcQz9bZcWsT45KoS5+zO1/sVE4lrKM1xw2Z8RzWBO/P3D4KuPeNwAz2AnbsOV7LBqHZE57FZhxxtG06h0DRgtDGP0bfsCzYRdY0TbADgAPIKSool6ysarEOBadykKOJZ7VbhbYK6ssCIiAiIgIiICIiAuYdff8A2lP+1/8AykXT1zHr6H4nAeFUPbG/3Ihk8suT6PyaFLQlQVDU5AKVimWnljbgZYnmZwXqxhKqsao0p09qHZFavpEnFzWw1Mlgtbrjd3j4rYwwv4aO836oqQHAZ5MjOw2vhGSqhlaHAC22+/M8VfmnY0N1dYgD1Sb2aCTkNi9ptMU2WJp4XAy57R3Lm5KTNp5Ye3xZYikbeB+dvZmN2xel2tawsfKxUnTaRonE2FnYSTe49WxsOJzHeqJ9IUYeGkEPyGEAnjuVPZX/AErO3qj5HWHLv+Lq1DrPYNt3tGXeFm1tTCM2jLcbZW8lj6HdjqYrfTvYZWAuT9iswYu9G4V5cu6zp0OFtyp2hiso6ghU7CywXfcldAXqIgIiICIiAiIgIiIC0brgoHTaPfgaXGORspAFzhFw4juBW8q1LHcW3IxMbjT49kkLdhVo6QeN5X0J0j6pqGpcXND4Xk3JjOVzt1XXHlZaTWdRUwJ7KsYR9eNzT/C4qPKo7CPVzH/EncSqo9KO+kfauhf9Da3/ADUHlJ/xQdR1b/moPKT/AIrHJDP4en5NCGkXneVkaMgdNNGwZlzwLDMm5XQqHqKlv6asbbhHGXHzc4W8l0Top1fUlDrRtLpdnaPzd4WyCzFdIxgiJ6I/8FrG7SD9WQXGXAjYFKwUpaLOiaRa2WeXDPctpZTAIaYLXvwlLTzdYb0ZbRGmvCCP8yPIfHBUywR/mbnjYcFsPyQIKQKH4KP1Sz2vyaZV6JdIco2jvPuuruhujTYnYzm/YMrBoO23Nbg2lCrbAAp4uEpjncbmWL5rWjUsekp7LNCAL1bSoREQEREBERAREQEREBERB5ZeYQiIGEJhCIgYV7ZEQeoiICIiAiIgIiICIiAiI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6" name="AutoShape 6" descr="data:image/jpeg;base64,/9j/4AAQSkZJRgABAQAAAQABAAD/2wCEAAkGBxISEhUUExIUFhAUEBUSFhQUGBQUFBgVFhcWFxQUFBcYHCggGholHBQTITEiJSorLi4uFx8zODMsNygtLisBCgoKDg0OGxAQGi4kHyQsLCwsLCwvLSwsLCwsLiwtLCwsLC8sLCwsLCwsLCwsLCwsLCwsNCwsLCwsLCwsLCwsLP/AABEIAPYAzAMBIgACEQEDEQH/xAAcAAEAAQUBAQAAAAAAAAAAAAAABQIDBAYHAQj/xABIEAABAwICBgYFBgwFBQAAAAABAAIDBBESIQUiMUFRYQYHE3GBkSMyodHwFEJSYrHBFiQzU2NydJKisuHxFVRzs9IXNILCw//EABsBAQACAwEBAAAAAAAAAAAAAAACAwEEBQYH/8QAMBEBAAICAAMGBAQHAAAAAAAAAAECAxEEEiETIjEyQXEFYbHwFFFSoRUjM0JygeH/2gAMAwEAAhEDEQA/AO4oiICIiAiIgIiICIiAiIgIiICIiAiIgIiICIiAiIgIiICIiAiIgIiICIiAiKxPKQbC3Mk2A9+9BfRRU2lGNBJmZYMDzZjjqk2BydxKwarpC5hcGhjy1waRZzdYjEG7TnbNZ5ZY22NFHaD0mKiPHgLCHFpac8xvB3gggqRWGRERAREQEREBERAREQEREBERAREQEREBERB4Vzfrc01JEaeGGR7JJXOc8sc4ejGRBAO+5z5LpJXK+uOiYJaabE4SPxQm1iMDA6QWBBscR2rE+CniN9nOkPXaSlay/bSl5LXeu7aPHdkte0ppmoawltRKHBxcLPdtO13f717V0xw3DpL94t5WURpCEiI3c6+fD3Kjrt52l7TeJ5vq7f1TVjZqBjxcy3LJS5znEubsOZy1S3ILdFo3U7o5kWjo3tJxTkyvubjENTIbhZgW8rYelp5Y2IiImIiICIiAiIgIiICIiAiIgIiICIiAiIgLk/XFUXqqSMfNillP/kQ1v2OXWFxbrDd2mlX8IqeJn7xLj9pWJavGW1ilG1Mfo/BQukWXjcLbuS2OpZqKIqIrtIy2FUerzU7i8OndS9Vj0Yxt845ZGHlniA8nBb2uW9Q83oaqO/qVDXAfrNt/6LqSvh6vDO6RIiIsrBERAREQEREBERAREQEREBERAREQEREHhXJpdAy1FbWTvIjjdUOjhc4XxuiaWYQAchdrszwXWSuWwdIg5rIoWtfUSzTWJcWsbO5zsL3EDOwkII+qFiVHEVraurMqu0bExtYAwHs6WN7C7MhzhckEqS0Zo6KRrGlrRejpn3sBrh5IPeSAOawpRXFziPkMbZIo42uLZJRK43DGG5H0TmRko+mZpAhsbp6dtUadrhC2J5wsjJdHrg2viCjGolp9nWtt6+9pjoXE2KtmjZG1kbqcODm7XvEjjJi7u1AH9Fvi5D1dablfpN0MuBxayqIkZcB4MjHAWO4Wdbk625deU+no3sExNOgiIi0REQEREBERAREQEREBERAREQEREBERBaqn4WOPBpPkCvn7o1V9l2E5GK1RJLYb9c713rTL8MEx4QyHyaVwOgAFJTC2eBzr83OzUb+WWjx1uWm23npmScToQ52o7NxHpI7hklrcDmOSooelEYe2aVjzUMhdEXNsWOGeElu0HMb1rJOSsSHJaUZLbcaeKy73MpDoVNGzTsIjdiY81DRkRZpjkc0Z/qtXeV83dCXW0zSH9M4ecbx96+kAt2ng7vB/0oeoiKTaEXl0ug9ReXXqAiIgIiICIiAiIgIiICIiAiLwoIXptVCLR9W/6NLL5lpAHmQuGUbrQwtzyjGe7Pd8cVvnXj0lEdO2jYby1BDn2+bE1wOfNzgPAFc50Fdwbi3Cyhk8rmfELRy6SZOSx5T8b1nVMYAABuVgzMPsWjrVnDnpKN6N1Qj0pSOOwVLB+8cP3r6bdIB3r5L0qxzJA9ps5rg4EbnA3B8wvpLorp5tZSxzstrNAeL5tkAGNp5+8LdrOoej4OYnHEQnjISvLniVZbIeSugnh7Vnbd09ueK8JPFCTwVNzwTYCVyrbUcR4j3Kw5x4DzVmScjcPNR59M6SjXA7FUtVqNMvh1g27d7bnxtltWzwyYmhw2OaHeYupVtzMTGlaIimwIiICIiAiIgIiICxdJVrIIpJZDZkUbpHHk0En7FlLReuWu7PRr2jbNLHD4E4nexpRiZ1G3Ea2rkrqqSokvikfisfmt2MaO5oAW1aHpWtGfxsWLDovsYYrjWkYJPB1i0+Sy4SqM9tODxNpm/Vero23u3h3rCe1Zb9isSBaE23LUvVAaWp7+SmuqLT5pqs07j6KoyA4Sgap8Rl5LHrYrg+771qzpTFM2RuTmPa8d7SD9y3Mc9G7wWSazp9QtcslhURSVWJrXX9Zgd5i+9SVO+4UqX6u/8ANfKtucvDKqHvWZlmFLnbVhTuV971gVMiqtZOEPpd9x38ua39jbADcBZc+mdeWJu0GZgPi4LoYVuCd7QuIiK9AREQEREBERAREQFz3rlpO2p6ZnaMZesBvIcLcopN66EuZ9fDfxKn/bmf7cqzHihk8soXTWi5CIA3A70TWCz2n5txbPZqussKLRUx2MvZodkWkWIuDtVym0VNUthETbgQR4nGzWNuPnO+CtkoehjW/lJXuda5bHqN8zdx8GrXzY5tLk5MM5L7iGnuKpbE55sxpceDQT9i6FDQ0kZsyOMu427Z1/Ekj9xZQkkLbRxTEbgAWAeHoQqacHbxlj8FM+Mue/g3WPFxA4Di/DGP4yFrenOicsbHvfNT4mtxCJsgfI624Botfx3LsEujql2YgY08XmLF3ZtlN/Fax0opahsLi+RpaMRwMlD7hrXYrN7JrdXbyst7Hw8RC2nDxjT2iawiKIFrvyTM8J3NCnKSuabjMHbmCo7R4tFGP0bf5Qs1gPx968XX43kjLNeWPX9no4wV5YZQrW8R7farLqsZa32q04e7+ytFufx3X+OKlPx236P3ZjBCqSubbI9yjp64W53O4+7gsp7clg1QUf41e065YW14essbRM4fVRDP8oD5XK6UFznoy29azkHndwXRMS9H8NyTkxc0/m1OKpFL6hUipxJddBrKkREBERAREQEREBc8656cSQUkZOESaSiYXfRDmyNLvC9/BdDXOOu51qalO/8AxCP+SRZjxQyeWWxD5LSRiHtY42wQGTBiBk7Ng1pMJN/E32rU6zp3AaV00NO4yMqI4nR1V7gSAlkoaCRY22ZLX+l7DLNVDCA8UskgkzxyWp6cPivvDWuLrfWWH0nqY5hU1EZvTmooYg4bC5kRL7dwyW/j4evSZa9skx4OiVmmp26Yio2uaKU0plLA1ty70g9bbbVGQWj6R03UmPSt6iX0NTAyKziMDXTShwbbiGgeCzdI9JojpaGtYyWSA0WEYGEvJxSt9Xds3qHqqOZ0Wli2GW8tTTujAY4lwEsrjhyztcbFZjpFdbj0j6oWtM7Y/wCFMpjllEju2GjYqcm59cytjc+30izfzU7X6OpqWjmiglx6jzM3EHFkuCNrr/RPJYdZ0LldNXRRxuwS0zZoTYhpdjjk7MHYDcPFuYVomR9PWSSU7oDICcLg4Xc1kYeRcbyCfFSyck1nlRjfq6JQn0cdvzbfLCFmM2Hnkf7LCoPybP8ATb/KFlg5FfGZ6Zre8vSR5Yek38B7VbHwO5eukuMsyON2+KpJULJwof8A1WBVFZrwo6rd/TarMfmW0XOjB/GCeEbvaWrbu2WpdGRryH6gHmT7lsYK998Krrhoc3jJ/myy+3VYnWHdetK6LVSUcquhYMCzWoK0REBERAREQFznrric+npWtBLnaSiaANpJa8AeZC6MtL6zXYYYXb2Tve2+Wt2Eoab7s3BSrG50hfyywf8AE9GxyYnNkmla8vuxuMBwY2nkMTLhz22aGnCHDatl0I+jfEBTMjEbTfswwMLHO+lGQC1x5hcvjpCXPjho+1kjEYe6O1mkgDs2uIsQ1uLK4OEi+xR1DpM0obLDUgPc50YbJfAJGubiBb81hAwuN7DtGkA7t6cEWjUT1URk14x0SHTTS07a+ojjqKlkgkpmU7I5C2AOeBjEg2AZ38+ataTr6l0tRWOqJGzUtfBTtja4tiw5h4w7wbH2rcqno9R1kMtS/tm/KuyMjbtxMkidha1mWq4HE0553Kod0Ip3ztmMk1yY5ZISWgSSR5NkkaN/G2VzzUq5ccaifGP+KpidtRnhfVUukK980vbMmlija17gxsYwtDcI2WxgjuTGZdHyTPJJnMzgLnVYzs42NGeXqEnmVNaa6JSB1TFBVsZFWY5Pk8gIBldvDwDYB2fkFH1mi308NRA4AMu+WOxBGGRkeJvLXa7wUrWrNZ1P3rwYjbb6I+jZ/pt/lCye7LuGfco+kfaNt8gI234ZNCyWSbLAm43WyHFy+P8AEUmM1/8AKfq9RSO5HtDKf8f3Vsn4t93BUk32WuON7exUPPKw+7wVXLLMQSO48VHVbllyO+Nnmoyrer8VOq6kJPo0Pyh5t+z7VOAqF6NH0bjxkPsDVL3Xv+Arrh6ezj8TO8tl3Eq2KyCsmnattQzKdiywFRE3JXEBERAREQEREBaX1nvIgjIALu1c5oOwubE9zcX1bjNbotG61ZGtipcRs11Z2Zdub2kMzA531QXAnkCpUnVomUb+WVvoJVgUWJxaD2z3yBp1GntJBm++y7BmbiwtsXNul+iPk9fOGiBwlgkqQHmzGh+LFhuRrBwdhHcpvQNTLSfKmn0MROHs7B0GFsZa5935NxEC9jtJuNihzQwVLI4Y2Evc4CJzQ58r7NBkaXEgWbbCX5sGVgLLp445Mlrek/f7NS/erEN96GwiSmMWM4WVL2jG3FjayNjHSEXFrk4he9ieKzIaFrhiZUMxhoAdiNyAcILnXBzs/LcXb7BedG2RskZGyRjwxryS03Z2jiTIW7yQSG2PzWg90JgLGtxAtcL2DhexucRaza51iMQO4g7lzct6zM3j81dta2n9I0E+HE12JzImMaLAkkEF7ruNhcgfuha3piqkkgl7RpDmmT1w4bcDiLEZAZBSmm6l7JWYX4bUTCdZ1hZ51rfPIts+dmFi1dcZKZ5kYXvAlaBfMWa31rZXz9itrqJ/0zXx6L8Euq3bk1p4DJovdZDJONyCdgach3j7VD0kuo39VvPPCFlxzd+e/P28vJfOuJxby2n5z9XrccdyPaEo2W2W4bPgq25w3DI7QL7VgmWx3+NifYhkPf5A5bcjtWv2Upcq/K/z7lGVL+fuCvSv5jhcZX4ZXUfUPz+PjxWzhxdU46Np6On0A5vef4iPuUoCovQWUDOYJ8yVItK9vw8axVj5Q4OWd3mfmvxi6lKWNYNLGpeJitVrgC9REBERAREQEREBcy6+j+JQ/tg/25F01cy69yPklPivh+WtvbbYRyXtzsiF/LLR9G6da4RmenZM9kYaJcbo5SLYcMjm3EgtlrNupI6bJxNjjbCx4wv7MkyuaNjTI8k4eQsFG0slFOGWfLCWsw64Dm2AGEavO+akqWlhdGWiSMSY3YZHOtqg2F23+dbhbWBVGXJkmOWJ6OVltfeolW+SmxDCH2sMxcWPvVqo0g7ESx8mGzfWJcchuJzG0+CuHRHCeAjP59jlysrb6NrWPJcC9pIFjlkRcAb8rnPcFpzzNS3P7Mqo6SF4bjjbja1sfaMviDGm4s0m2IHMFX4q4fIZZGuwRjtQbbiWx4WZ7TmRfeod9Cy2tPG3IkAa3nY5XWv6a7FjXMZUPffA4BotGXX1sY4gbCt3Blv/AHNnh8l995ulK+7G2OG7W5m5AyF8h3e1ZMUue4+z71Hhwwt35N2cbBVRuz2Dnhu5x258ivN5ce7T7y9vinuR7QkjKeWzLPjyHxmgk3bt2Yxb9p3dywcQz9bZcWsT45KoS5+zO1/sVE4lrKM1xw2Z8RzWBO/P3D4KuPeNwAz2AnbsOV7LBqHZE57FZhxxtG06h0DRgtDGP0bfsCzYRdY0TbADgAPIKSool6ysarEOBadykKOJZ7VbhbYK6ssCIiAiIgIiICIiAuYdff8A2lP+1/8AykXT1zHr6H4nAeFUPbG/3Ihk8suT6PyaFLQlQVDU5AKVimWnljbgZYnmZwXqxhKqsao0p09qHZFavpEnFzWw1Mlgtbrjd3j4rYwwv4aO836oqQHAZ5MjOw2vhGSqhlaHAC22+/M8VfmnY0N1dYgD1Sb2aCTkNi9ptMU2WJp4XAy57R3Lm5KTNp5Ye3xZYikbeB+dvZmN2xel2tawsfKxUnTaRonE2FnYSTe49WxsOJzHeqJ9IUYeGkEPyGEAnjuVPZX/AErO3qj5HWHLv+Lq1DrPYNt3tGXeFm1tTCM2jLcbZW8lj6HdjqYrfTvYZWAuT9iswYu9G4V5cu6zp0OFtyp2hiso6ghU7CywXfcldAXqIgIiICIiAiIgIiIC0brgoHTaPfgaXGORspAFzhFw4juBW8q1LHcW3IxMbjT49kkLdhVo6QeN5X0J0j6pqGpcXND4Xk3JjOVzt1XXHlZaTWdRUwJ7KsYR9eNzT/C4qPKo7CPVzH/EncSqo9KO+kfauhf9Da3/ADUHlJ/xQdR1b/moPKT/AIrHJDP4en5NCGkXneVkaMgdNNGwZlzwLDMm5XQqHqKlv6asbbhHGXHzc4W8l0Top1fUlDrRtLpdnaPzd4WyCzFdIxgiJ6I/8FrG7SD9WQXGXAjYFKwUpaLOiaRa2WeXDPctpZTAIaYLXvwlLTzdYb0ZbRGmvCCP8yPIfHBUywR/mbnjYcFsPyQIKQKH4KP1Sz2vyaZV6JdIco2jvPuuruhujTYnYzm/YMrBoO23Nbg2lCrbAAp4uEpjncbmWL5rWjUsekp7LNCAL1bSoREQEREBERAREQEREBERB5ZeYQiIGEJhCIgYV7ZEQeoiICIiAiIgIiICIiAiI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8" name="AutoShape 8" descr="data:image/jpeg;base64,/9j/4AAQSkZJRgABAQAAAQABAAD/2wCEAAkGBxISEhUUExIUFhAUEBUSFhQUGBQUFBgVFhcWFxQUFBcYHCggGholHBQTITEiJSorLi4uFx8zODMsNygtLisBCgoKDg0OGxAQGi4kHyQsLCwsLCwvLSwsLCwsLiwtLCwsLC8sLCwsLCwsLCwsLCwsLCwsNCwsLCwsLCwsLCwsLP/AABEIAPYAzAMBIgACEQEDEQH/xAAcAAEAAQUBAQAAAAAAAAAAAAAABQIDBAYHAQj/xABIEAABAwICBgYFBgwFBQAAAAABAAIDBBESIQUiMUFRYQYHE3GBkSMyodHwFEJSYrHBFiQzU2NydJKisuHxFVRzs9IXNILCw//EABsBAQACAwEBAAAAAAAAAAAAAAACAwEEBQYH/8QAMBEBAAICAAMGBAQHAAAAAAAAAAECAxEEEiETIjEyQXEFYbHwFFFSoRUjM0JygeH/2gAMAwEAAhEDEQA/AO4oiICIiAiIgIiICIiAiIgIiICIiAiIgIiICIiAiIgIiICIiAiIgIiICIiAiKxPKQbC3Mk2A9+9BfRRU2lGNBJmZYMDzZjjqk2BydxKwarpC5hcGhjy1waRZzdYjEG7TnbNZ5ZY22NFHaD0mKiPHgLCHFpac8xvB3gggqRWGRERAREQEREBERAREQEREBERAREQEREBERB4Vzfrc01JEaeGGR7JJXOc8sc4ejGRBAO+5z5LpJXK+uOiYJaabE4SPxQm1iMDA6QWBBscR2rE+CniN9nOkPXaSlay/bSl5LXeu7aPHdkte0ppmoawltRKHBxcLPdtO13f717V0xw3DpL94t5WURpCEiI3c6+fD3Kjrt52l7TeJ5vq7f1TVjZqBjxcy3LJS5znEubsOZy1S3ILdFo3U7o5kWjo3tJxTkyvubjENTIbhZgW8rYelp5Y2IiImIiICIiAiIgIiICIiAiIgIiICIiAiIgLk/XFUXqqSMfNillP/kQ1v2OXWFxbrDd2mlX8IqeJn7xLj9pWJavGW1ilG1Mfo/BQukWXjcLbuS2OpZqKIqIrtIy2FUerzU7i8OndS9Vj0Yxt845ZGHlniA8nBb2uW9Q83oaqO/qVDXAfrNt/6LqSvh6vDO6RIiIsrBERAREQEREBERAREQEREBERAREQEREHhXJpdAy1FbWTvIjjdUOjhc4XxuiaWYQAchdrszwXWSuWwdIg5rIoWtfUSzTWJcWsbO5zsL3EDOwkII+qFiVHEVraurMqu0bExtYAwHs6WN7C7MhzhckEqS0Zo6KRrGlrRejpn3sBrh5IPeSAOawpRXFziPkMbZIo42uLZJRK43DGG5H0TmRko+mZpAhsbp6dtUadrhC2J5wsjJdHrg2viCjGolp9nWtt6+9pjoXE2KtmjZG1kbqcODm7XvEjjJi7u1AH9Fvi5D1dablfpN0MuBxayqIkZcB4MjHAWO4Wdbk625deU+no3sExNOgiIi0REQEREBERAREQEREBERAREQEREBERBaqn4WOPBpPkCvn7o1V9l2E5GK1RJLYb9c713rTL8MEx4QyHyaVwOgAFJTC2eBzr83OzUb+WWjx1uWm23npmScToQ52o7NxHpI7hklrcDmOSooelEYe2aVjzUMhdEXNsWOGeElu0HMb1rJOSsSHJaUZLbcaeKy73MpDoVNGzTsIjdiY81DRkRZpjkc0Z/qtXeV83dCXW0zSH9M4ecbx96+kAt2ng7vB/0oeoiKTaEXl0ug9ReXXqAiIgIiICIiAiIgIiICIiAiLwoIXptVCLR9W/6NLL5lpAHmQuGUbrQwtzyjGe7Pd8cVvnXj0lEdO2jYby1BDn2+bE1wOfNzgPAFc50Fdwbi3Cyhk8rmfELRy6SZOSx5T8b1nVMYAABuVgzMPsWjrVnDnpKN6N1Qj0pSOOwVLB+8cP3r6bdIB3r5L0qxzJA9ps5rg4EbnA3B8wvpLorp5tZSxzstrNAeL5tkAGNp5+8LdrOoej4OYnHEQnjISvLniVZbIeSugnh7Vnbd09ueK8JPFCTwVNzwTYCVyrbUcR4j3Kw5x4DzVmScjcPNR59M6SjXA7FUtVqNMvh1g27d7bnxtltWzwyYmhw2OaHeYupVtzMTGlaIimwIiICIiAiIgIiICxdJVrIIpJZDZkUbpHHk0En7FlLReuWu7PRr2jbNLHD4E4nexpRiZ1G3Ea2rkrqqSokvikfisfmt2MaO5oAW1aHpWtGfxsWLDovsYYrjWkYJPB1i0+Sy4SqM9tODxNpm/Vero23u3h3rCe1Zb9isSBaE23LUvVAaWp7+SmuqLT5pqs07j6KoyA4Sgap8Rl5LHrYrg+771qzpTFM2RuTmPa8d7SD9y3Mc9G7wWSazp9QtcslhURSVWJrXX9Zgd5i+9SVO+4UqX6u/8ANfKtucvDKqHvWZlmFLnbVhTuV971gVMiqtZOEPpd9x38ua39jbADcBZc+mdeWJu0GZgPi4LoYVuCd7QuIiK9AREQEREBERAREQFz3rlpO2p6ZnaMZesBvIcLcopN66EuZ9fDfxKn/bmf7cqzHihk8soXTWi5CIA3A70TWCz2n5txbPZqussKLRUx2MvZodkWkWIuDtVym0VNUthETbgQR4nGzWNuPnO+CtkoehjW/lJXuda5bHqN8zdx8GrXzY5tLk5MM5L7iGnuKpbE55sxpceDQT9i6FDQ0kZsyOMu427Z1/Ekj9xZQkkLbRxTEbgAWAeHoQqacHbxlj8FM+Mue/g3WPFxA4Di/DGP4yFrenOicsbHvfNT4mtxCJsgfI624Botfx3LsEujql2YgY08XmLF3ZtlN/Fax0opahsLi+RpaMRwMlD7hrXYrN7JrdXbyst7Hw8RC2nDxjT2iawiKIFrvyTM8J3NCnKSuabjMHbmCo7R4tFGP0bf5Qs1gPx968XX43kjLNeWPX9no4wV5YZQrW8R7farLqsZa32q04e7+ytFufx3X+OKlPx236P3ZjBCqSubbI9yjp64W53O4+7gsp7clg1QUf41e065YW14essbRM4fVRDP8oD5XK6UFznoy29azkHndwXRMS9H8NyTkxc0/m1OKpFL6hUipxJddBrKkREBERAREQEREBc8656cSQUkZOESaSiYXfRDmyNLvC9/BdDXOOu51qalO/8AxCP+SRZjxQyeWWxD5LSRiHtY42wQGTBiBk7Ng1pMJN/E32rU6zp3AaV00NO4yMqI4nR1V7gSAlkoaCRY22ZLX+l7DLNVDCA8UskgkzxyWp6cPivvDWuLrfWWH0nqY5hU1EZvTmooYg4bC5kRL7dwyW/j4evSZa9skx4OiVmmp26Yio2uaKU0plLA1ty70g9bbbVGQWj6R03UmPSt6iX0NTAyKziMDXTShwbbiGgeCzdI9JojpaGtYyWSA0WEYGEvJxSt9Xds3qHqqOZ0Wli2GW8tTTujAY4lwEsrjhyztcbFZjpFdbj0j6oWtM7Y/wCFMpjllEju2GjYqcm59cytjc+30izfzU7X6OpqWjmiglx6jzM3EHFkuCNrr/RPJYdZ0LldNXRRxuwS0zZoTYhpdjjk7MHYDcPFuYVomR9PWSSU7oDICcLg4Xc1kYeRcbyCfFSyck1nlRjfq6JQn0cdvzbfLCFmM2Hnkf7LCoPybP8ATb/KFlg5FfGZ6Zre8vSR5Yek38B7VbHwO5eukuMsyON2+KpJULJwof8A1WBVFZrwo6rd/TarMfmW0XOjB/GCeEbvaWrbu2WpdGRryH6gHmT7lsYK998Krrhoc3jJ/myy+3VYnWHdetK6LVSUcquhYMCzWoK0REBERAREQFznrric+npWtBLnaSiaANpJa8AeZC6MtL6zXYYYXb2Tve2+Wt2Eoab7s3BSrG50hfyywf8AE9GxyYnNkmla8vuxuMBwY2nkMTLhz22aGnCHDatl0I+jfEBTMjEbTfswwMLHO+lGQC1x5hcvjpCXPjho+1kjEYe6O1mkgDs2uIsQ1uLK4OEi+xR1DpM0obLDUgPc50YbJfAJGubiBb81hAwuN7DtGkA7t6cEWjUT1URk14x0SHTTS07a+ojjqKlkgkpmU7I5C2AOeBjEg2AZ38+ataTr6l0tRWOqJGzUtfBTtja4tiw5h4w7wbH2rcqno9R1kMtS/tm/KuyMjbtxMkidha1mWq4HE0553Kod0Ip3ztmMk1yY5ZISWgSSR5NkkaN/G2VzzUq5ccaifGP+KpidtRnhfVUukK980vbMmlija17gxsYwtDcI2WxgjuTGZdHyTPJJnMzgLnVYzs42NGeXqEnmVNaa6JSB1TFBVsZFWY5Pk8gIBldvDwDYB2fkFH1mi308NRA4AMu+WOxBGGRkeJvLXa7wUrWrNZ1P3rwYjbb6I+jZ/pt/lCye7LuGfco+kfaNt8gI234ZNCyWSbLAm43WyHFy+P8AEUmM1/8AKfq9RSO5HtDKf8f3Vsn4t93BUk32WuON7exUPPKw+7wVXLLMQSO48VHVbllyO+Nnmoyrer8VOq6kJPo0Pyh5t+z7VOAqF6NH0bjxkPsDVL3Xv+Arrh6ezj8TO8tl3Eq2KyCsmnattQzKdiywFRE3JXEBERAREQEREBaX1nvIgjIALu1c5oOwubE9zcX1bjNbotG61ZGtipcRs11Z2Zdub2kMzA531QXAnkCpUnVomUb+WVvoJVgUWJxaD2z3yBp1GntJBm++y7BmbiwtsXNul+iPk9fOGiBwlgkqQHmzGh+LFhuRrBwdhHcpvQNTLSfKmn0MROHs7B0GFsZa5935NxEC9jtJuNihzQwVLI4Y2Evc4CJzQ58r7NBkaXEgWbbCX5sGVgLLp445Mlrek/f7NS/erEN96GwiSmMWM4WVL2jG3FjayNjHSEXFrk4he9ieKzIaFrhiZUMxhoAdiNyAcILnXBzs/LcXb7BedG2RskZGyRjwxryS03Z2jiTIW7yQSG2PzWg90JgLGtxAtcL2DhexucRaza51iMQO4g7lzct6zM3j81dta2n9I0E+HE12JzImMaLAkkEF7ruNhcgfuha3piqkkgl7RpDmmT1w4bcDiLEZAZBSmm6l7JWYX4bUTCdZ1hZ51rfPIts+dmFi1dcZKZ5kYXvAlaBfMWa31rZXz9itrqJ/0zXx6L8Euq3bk1p4DJovdZDJONyCdgach3j7VD0kuo39VvPPCFlxzd+e/P28vJfOuJxby2n5z9XrccdyPaEo2W2W4bPgq25w3DI7QL7VgmWx3+NifYhkPf5A5bcjtWv2Upcq/K/z7lGVL+fuCvSv5jhcZX4ZXUfUPz+PjxWzhxdU46Np6On0A5vef4iPuUoCovQWUDOYJ8yVItK9vw8axVj5Q4OWd3mfmvxi6lKWNYNLGpeJitVrgC9REBERAREQEREBcy6+j+JQ/tg/25F01cy69yPklPivh+WtvbbYRyXtzsiF/LLR9G6da4RmenZM9kYaJcbo5SLYcMjm3EgtlrNupI6bJxNjjbCx4wv7MkyuaNjTI8k4eQsFG0slFOGWfLCWsw64Dm2AGEavO+akqWlhdGWiSMSY3YZHOtqg2F23+dbhbWBVGXJkmOWJ6OVltfeolW+SmxDCH2sMxcWPvVqo0g7ESx8mGzfWJcchuJzG0+CuHRHCeAjP59jlysrb6NrWPJcC9pIFjlkRcAb8rnPcFpzzNS3P7Mqo6SF4bjjbja1sfaMviDGm4s0m2IHMFX4q4fIZZGuwRjtQbbiWx4WZ7TmRfeod9Cy2tPG3IkAa3nY5XWv6a7FjXMZUPffA4BotGXX1sY4gbCt3Blv/AHNnh8l995ulK+7G2OG7W5m5AyF8h3e1ZMUue4+z71Hhwwt35N2cbBVRuz2Dnhu5x258ivN5ce7T7y9vinuR7QkjKeWzLPjyHxmgk3bt2Yxb9p3dywcQz9bZcWsT45KoS5+zO1/sVE4lrKM1xw2Z8RzWBO/P3D4KuPeNwAz2AnbsOV7LBqHZE57FZhxxtG06h0DRgtDGP0bfsCzYRdY0TbADgAPIKSool6ysarEOBadykKOJZ7VbhbYK6ssCIiAiIgIiICIiAuYdff8A2lP+1/8AykXT1zHr6H4nAeFUPbG/3Ihk8suT6PyaFLQlQVDU5AKVimWnljbgZYnmZwXqxhKqsao0p09qHZFavpEnFzWw1Mlgtbrjd3j4rYwwv4aO836oqQHAZ5MjOw2vhGSqhlaHAC22+/M8VfmnY0N1dYgD1Sb2aCTkNi9ptMU2WJp4XAy57R3Lm5KTNp5Ye3xZYikbeB+dvZmN2xel2tawsfKxUnTaRonE2FnYSTe49WxsOJzHeqJ9IUYeGkEPyGEAnjuVPZX/AErO3qj5HWHLv+Lq1DrPYNt3tGXeFm1tTCM2jLcbZW8lj6HdjqYrfTvYZWAuT9iswYu9G4V5cu6zp0OFtyp2hiso6ghU7CywXfcldAXqIgIiICIiAiIgIiIC0brgoHTaPfgaXGORspAFzhFw4juBW8q1LHcW3IxMbjT49kkLdhVo6QeN5X0J0j6pqGpcXND4Xk3JjOVzt1XXHlZaTWdRUwJ7KsYR9eNzT/C4qPKo7CPVzH/EncSqo9KO+kfauhf9Da3/ADUHlJ/xQdR1b/moPKT/AIrHJDP4en5NCGkXneVkaMgdNNGwZlzwLDMm5XQqHqKlv6asbbhHGXHzc4W8l0Top1fUlDrRtLpdnaPzd4WyCzFdIxgiJ6I/8FrG7SD9WQXGXAjYFKwUpaLOiaRa2WeXDPctpZTAIaYLXvwlLTzdYb0ZbRGmvCCP8yPIfHBUywR/mbnjYcFsPyQIKQKH4KP1Sz2vyaZV6JdIco2jvPuuruhujTYnYzm/YMrBoO23Nbg2lCrbAAp4uEpjncbmWL5rWjUsekp7LNCAL1bSoREQEREBERAREQEREBERB5ZeYQiIGEJhCIgYV7ZEQeoiICIiAiIgIiICIiAiI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0" name="AutoShape 10" descr="data:image/jpeg;base64,/9j/4AAQSkZJRgABAQAAAQABAAD/2wCEAAkGBxQSEhQUExQUFRUVFxcVFRQXGRccFBQUFxcYHBcUFBQYHCggGB0lHBcXITEhJSkrLi4uGB8zODMsNygtLiwBCgoKDg0OGxAQGiwkHyQsLCwsLCwsLCwsLCwsLCwsLCwsLCwsLCwsLCwsLCwsLCwsLCwsLCwsLCwsLCwsLCwsLP/AABEIATUAowMBIgACEQEDEQH/xAAcAAABBQEBAQAAAAAAAAAAAAAGAAIDBAUBBwj/xABHEAACAQIEAwUFBQMJBgcAAAABAgADEQQFEiEGMUETIlFhcTKBkaGxBxRS0fAjQsEkM0NicnOS4fEVNGOCk7IXdIOio7S1/8QAGgEAAgMBAQAAAAAAAAAAAAAAAAECAwQFBv/EAC8RAAICAQMEAAMHBQEAAAAAAAABAhEDEiExBBNBURQy0VJhcaHB8PEiM0Kx4SP/2gAMAwEAAhEDEQA/AArMRMJ+ZmvjqkyGkcfBKfJE4kDyw8rvJkDmH5wly2pBvDLvCXLqcpy8FuM0zWMYahjxRMcKBmYvILmctCjJ+CcViFDogCnkznSCPEDc/Ka//htWUXqVsOlud2awHqVEmscn4IOcV5ADROiiZ6APs7qb2xGHNrX3bry6dZmZhwvVo31Gmbfhbf4ECN45rwCyQ9gqMPHDCzS0TuiV2WUUBhY8YeW9M5pisCuKMd2cm0xaYWBBpnCJORGEQsCK0UlnI7AGMbM8zTxwmaZthwZJckTytUll5WcSREmy9d4XZZTgrlqG8L8tXaZ8xfjNFaYjgscgjrTPTLrRLW4+w9B9B+8sq91kp6h3CljYsRbpKGN+0GjU7P8AkeIYgaHLtcVKakFFIv5C52PnBnMcVeu56Db4bS9iqqAAa1vYbTUsrXBzZyp1RsVvtJ1A6sGe86ljYd5UvpU+NtrfxkCceYZ2PbU8QNTVD3be1UZbcm6AGYmJYWO9+UwWqd4EDe94u47CM78Ho+oHddQU+zq9q3TV5ztoyhU1KrDkwB+IjpX2pPc3dxIU5EY2SWBieVHSY0mIicIkvhyPeOH1kbSQrIysksCI94bFO6Io+zEXeZmV8vJkS5R5QtGGEeMMJco0VOQJjJvKPGRDwhYtAeEkWkI6FYM4bJrdJp0MHaaopiOFODimNSZQFGd7KX+zlrB5c1Q7DaLSg1M89p5K3a1tNMVglj377XANu6ReUcVSGremF6WQsPjcmE+ZVGpVaoRiAzkG3XTYfwkCYSm1i58Nzy9Zypbzk/Bhm2ptsGmwgsxGoBQLknlf/SZbIWdVXkzABuvz2noWYYKilJ+ybUCFJ8L3P5wZawsfw7/P9fGThLgnjyILsHgRTRUFzpFrnmfOS9lLiC4B8ReLROoaikaU4aUuFIwpALKvZzhpy1pjCsAKrJI2WW2EiYQAg0xSXTFEFmkBHgRCKSInYhOgR6rAZwCPAjgJ2IB1CncgQ1ynCoqX8AT8BeBStbeWsRnxSjUXqUYD1ItFLbcAAxNc1H8z3j6tufrNTBZS9YEAgBbXv18pnYNf2p9bfT8paq4x1qsFOkXN7TjxvSYMjbbou5hgVWmwU37vwIMFK9Kyk+74wjwz77/hI+d5jY1PaHrLOEhR2CrJn10KR/qgH3bfwlorMzhV74ZfIsPnNRmnTg7ijfF7DCJGwjyZGxkhjDIzHExpjGMaRkzrmMiA5FOxQEaIMeJCGjg8AJgY4GQao8NGBPqi1SG87eICXVKmaPak1/L6iT3lvLcKlV9NQalHeI6XB2v75GauLQMF8BlrnVWNlRKi02DGz6nsQNPPkQZtJw0hzH7u9Rjen2hZbAgnpY32mznVLtaKHSS1Sth3qAA7MKQJJtyAFvlOpl7DO2rFGCmjoVz7JICkgeczLDGNLngyaFZWwfDVJloONRV3Zag1fu94KQQNt1HxmBn+U0KFDU7kVqmp6a37uhXtp9dJB9Yc8O4hUoYdT/SNVC+oZ2t8AfhBzP8AL6WJos7Uw5pUcQisf6KpSqbehYb+6Tljjp25/gehA3whWvScfhqH4ED/ADm4TBng5rCoPNT9YRFpZhdwTNEXsjrGRsZwtI2MsJCLRhaNJnIxiM5advGkxAdijZ2AE+qOVpBeOVoCLF44NIA00cDlT1OlhBuhqLfBXDR4MJsJw0Ou806XD6eAkdaLVgkA8jxGeDCKz6dTGwQdCQwY6j4bfOHVbh1D0E85+0vLexNFRyfWfSxQfxleTJUG0RyYnGNhFh8Jj2sVxNEipUVqtNUs1PtVDC7NzAW2wtsBKuJybFPXpMmYVXosKhar7Jp9mbOAB42+U1KPFOGLpaqtqNS1he1SmaIU1OX7rMR6KZQocRYSmyYVawakyVlevayq9U7c/C5ueW485FuHv8zGNybLkxCasPi8RVRKiga9hTJ3drECxAubjxgbjs6q02rLRqsadUsGuB+0B21EHkSOsP8Ag7LUw2Hq0mqpVDuoZqZuAKg0Df4H3zznP8qqUL6l7odqeroWXnt85mzJrS1z5GxvCr2dx4r9D/nCQtBPhx7VfUEfT8oT3mrpn/5lsOB5aN1RhMbeXkhzTl5wmN1QAfGGNLThMBnbxRl52ICcTsjNQS5lNDtHHgIAlZt8P5RqIZh7oZ0aKoOUblOHCqNpdahc2lLtm+DxxVFdcRfYCX8NH08KAOU6jAGNRI5c8WqiShJ4/wDbl/vGGA6UnPxcflPZAbzw/wC3HEj77TX8FFb+rMxt8LfGQzL+hmOcnJUAtGqVvudwRIQd7x+FQNzYLsSB1MZo5+W0x6GZ6DPgyrpo1jfoPcd/neUs/rM47zM1t9yTva19/LaZ2S4tqast9mtfztyncdjdW0zdqcZt+AUXbIMjNqw/XQwpLQRwNcLWTzIHxhRqnV6b5C2KJdUaWkZeNLTQSJS05eRa4tcAHlo0vGO0jDwAm1xSHVOwA52sN+GKShVO1zPPg80sHnL0hYbj6ekTA9lwrDYCXVnl2T8Y72c2MLsLxKjDmJU506NePp9asJ2q7bSjUvfrM05+niJRxvE9NRzEi52aMeBQCKrmApKWZrBRck+AnifEGW1swZ8UTo7R7qrcyg7o9LKB67zR4q4iNcLTViFLAuQdyL7C/wA/hLWGzSnVbTTPdWyjzsOnpaNVLkw9TNaqiYOF4aSiN+856+A8vCJspXwtCHENYm/O0z2eT0ozGfUycAAgbTCzXC6CLbi0LDVPKYeeINOr8PORlFMaBupSNww6WI9RCnB4sOoPXqPA9YJnFb7TRwGLsQ3Q7MPDzlcJaHT4LKCAvFrkBec1zSBPrnC0h1xa4wJC0aTGao0mKwJNUUh1RQAj38DFeejnI6Z6CRnh6n4CU95Gr4Z+zzwxLUYcmI95/hD6pkCeUjHDqHoId2L5QLDOPDAkYmp+NviYi/Um/rDY8MJ4CZ+fcPLTw9VxzVSYdyPhCnjyVbYAZnX2tfnvFlOZmi4YjluOfv2vIcRufSPwZViFfzs36+EzRk7McnbDDF52hAa5Jcmw6gDx+numd/tgFv1zmRnTqCgSxCC23ib3lGnW8fG8ueTcSQT1M0G1vfMrOcxI1L0YSsGuLmWMbQWoqkdLg+oj12Mwqct0ja3nzjGwxEnw9LunxvKJyRNGzhKl1F+Y2PukpaUsHUvqv4g/KWNU2Y3cUwRKWnAZHqi1SYUSs0YWjNUbeAyTVFIrxQAP0zjzk3+1TaAQx/nLFPM9pyO4z0PaiGBzC/WTLjTaBi48y1TzOPusTwR8BfSxpkWcs1ai9FLa3Fhc2G2+590G1zKZec5mWFgbeYNjJxyWzPmxVB/gZeP4cxSOR2RuBqIDIe6NjyaQpk+IYsoo1CykKwAvZiAQvra3LxHiJHXzauh2rVORG7E7Egnn5gfCEOSZfmtcFqd0Qixq1lpqhFgL6nW7CwFyAb6V8BL1GMntZwQQIkho90HxnoWXfZxTY3q4lqhJuVwtIsl/DtCNA+AhFQ4WwNEC+Hp38cVXW5/9NNQ91o1gl5Czx9aRO1/z+E08Hw5iavsUKzeYRrf4iLT2fBlU2orTQf8AAwtQ/wDyGy/KWG7Vv3cY3q1CmP8A2kNH2PbCzyml9n2Pf+hCj+u6C3uBJizLgfEYWiajtSa27KjEsB1bcDYT0rEYBjzw9I/3+Kqt8RpYTIxWCHaAdjhU7hUGgdjruGpVTpGzIrAE/vafKJ4Y1+/oOzzx8KEpU2BBNS7Hy5WX9eMgvLmYm1LD8vYP8OcztUvxfIiceCW85eR6pzVJjJSYy84TGFowH6pyMigFFJa0lTESppjgswvp2dddbHyXlxUX3o+MpBZ3TIfDyLF1mMv/AHwys1YsQNySQAPHykVjNHhpR98w2rcdtTv/AIhb52hHDJPgjm6iEoNJ+D0vhfgynhwKtVFqYiwYlgrJQ8kVu6GHV268gYQlA5v3qh6FV7Qg/wBWrVtSX/lUSDOM/wAPRp131LWqUNN6IOwqObIOVr35ncix5coOZpxrWqYB6iXw+IpVlpVVABsGDWtrFx7J94M7GLp20qR55sMDgnfnT1D/AI9ZmH/SQFI40GpDeth6C9NFJU+buR8oIfalWYYTCkO4LGzEMRqBp3Oqx33nfteUfcsLtyqC3/RaWQw3p++/yCwkxmKw9Mr22Y1BrAKjtaaageRXs0BI87xtShghXGHepVeseVN62IY203vu1rWBN55v9oYvTy7/AMonztLeU5322YYfEc2XCtr/ALylQqg/HSD75Ps/06k3w/8AgwkzrMcnw9bsqtCk7ggMeyFQUyfxs3XyFzLmbZVTorUqUqOHpBUJU0lA1gAtorKqi1wAy7mxQe8b+z/LcLUw1evjeyJq1Wp66pA/cDNpYnZiWY3G+whNnWIKriNB7rEDxDJ9ycj1GymZ8603FN7c+mPwebZ7RKJRBt7OxBvcbeQ8ZkXm3xRYChbX7JvqvzAXkD0mDeZsfyothwPvFeMvO3kyQ4tGkzl4iYAKKcvFADPBjtUhDR4MQyUGdvIgZ28Bkl5ay1v21L+8T/uEo3lnLm/a0/7af9wifAnwHmOQGvUbSFCYqilQ9ahfFO4YjwAAF/KVuJad2zQjl94oD/mHbXH1+MMa3Cj1zW1EItZXBJ3bWtc1KFQKOYszA3INjJqXA6fdfu7VWLNU7arVAGp3FwANV7Dfrfr4zqRzQj5/e30MbTML7UiPueEAIuCLjqL0tr/CO+1bEpUwWHCOraai6tJB03ovzt6GQcQ5PhcGKeGcYyt2rGuop9lqLAaNNtNzt0secZgsLlbYGq5OJCUqgZ6TMgqGqVKoBYWNwWHPxvyjjSUXu6fr2MZmyBsRkysLq1GirDxB2MyuF8oNPMzhm5qK9K/jei4VveCD74TcO4zB43EUEelXo1qCL921vsyJuOQFzbfcbgGNfiDCtmXbUcLWqurpSfEox7MFv2YcqAV02NtRIuBt0kNUknGvH8EwPpYikMtxGGrHTXpVu1pKbi7ELTceZFm28/KHmO/3c/2af/5zzHzjE5fiVq4mrhagdcQMMyU6gDV6hB3A2B2A32Jm9nyaadZQNNiAF56QMBUAF+tuUp6iVx4rn9OAAPjIEdhf8H8F6wcvCHjMbYY250+vPksGrzDD5UWw4JCYozVO3kyR28V428beAEl4pHeKAGcDHAymK0eK8Vki2DOgyqK8eK0ALF5eyOmGxFBTyNVL2521C9vdMwVJfyOrbEUSDY61sfA+MdXsJ8HqVbiPFFnKOadiCCy6qPnSFJFLm2pRqvuQeXKFHDfEq4pbEpr5XRiUY+A1AMpsL6WA8r2MDSleprFKkaiI3Zs+6sCReo6MdrBiOh+EzQ9JUFdKppdqrU9dmL6talWAtY6AovbcA7HVa/SeKMlXn7v1MdhD9oDVRj8E1C3ahKhp33GoXNrdYG4zDq2WPWVmao2LHbgi1v2dQobDoS5N/E26T0/JKdPGClXrIPvOHOgsrNZXADalCmxVlYMNtw0iwnDeEZ8Qi0q2itrWoxb9i9RXu2gX1IytexsBzAvFHOsaUXyvqx1YOcRm+aYE0dyMMCNP4RSrEcv6s1PseC/cntYk1jq8+4mm/umvwvwfh8G5q0y1RyCodyp0r1VdIA6WJ8pgJwu+Dxf8nxtOjSqujth2OligbdBv3r94A7bG28qnkhKOi/W/vn6k0CXDQD5hSWqT2f3uo6g8jXUXUH4JD3iM7Yj+2f8A6NSDeYcJ4qjh6lQU9VanjVxVJaZ1FksLjxFiAbW6TfzqtrWqw21HVY3BF8BUNiDyIkM8lLdPwx+AA41bbC/3fjf8MGQ0JONjthvKmR8kgyJjh8qLYcEl4iYy8UmSHapwmNvLWU4Q1q1OmP3mA9194gCvJuC2rUadQ374v7rm3yintGX4JadJEA9lQPlFFTI2j5GijzTI6GNtETORTsVoAOQm49RCXKcCVq0mtydT8DBqmbEHwIPzhrl+OXXT/tL9RHED17hSt/JaZI0hjUYrz5sxIN7k8yPhPMcbg6eHxb0qy1BSVmIUbPpZboQD/wAv+GGOQ5uFoVqTVAtWkzGlUN+zZjdwhPU3NivpaYOc4/EValPGmig0LoNJhr0r3rtVuB+I7c17t+c6uBNSl9/7Rjkbv2fVXCmmCvaNh2ZASNgjfsWdR7IPakWPRRNOpgayBtCVafa0nWyuGerirbVazr7BILEHUASqg6dhB7hlhSpviHbR/J6GHDW/pKtQ6V5WF17Pc8gwPKGGcZlVpCgFAXXTqF13Zl0IpOkgElgNVtjcgbGZeoSeR0SjwUalLEYdQtHtghJSkllqCmilFQuxBI1Eu7Ek90WABNxezeuzVqn7LtKeHpm+plFLtKiXZqgO5C0/wg/zjdZmYDiuoTTvoKVLGg7W7XGJpu/Z0wy6KiHmCCLcrnmQ5pmlKkwpOGZqiOyoBfWqFQyi5sSdYAXre0y1fBMHv9tAJToVDYImmufacoECg93kdWxG9mFrncyPO0AFZRyBsPQYGoBvLr5bg6+1NjTNlYpTIVe67e0litw7OCOhPK9pDm1Au9ZRfd7X3tY4OoLk+scLp/gDPNuNqLKMMWDAMjEFgAT7PJRyHmecGAYWfazWIGB/uW+lOAQxRkY7Ki2PBpAzt5njGSQYwR2SLZhz9kmWdrijUI2pj5mefDEie4fY5l+nC9pbeo1/dBiZ6TTXYRR0UiVHzzVyBD0Ep1uFweQhJoIj6bTDqrhndeNPlATX4VPSUK3DjiekPUkTOp5gSXekiL6bG/AA5Vw6zElhsOXrI8zotSqKBzFj6b7T0bD1EA6TNzHBo+putj8hLO9S3M/wibdMlpYoLq7PUxrr24pqra3utnFNt1bS29tiNJ8jFQFWqxp9irVH0s9Jz3aSqLNWrsLdmWHIc7XJubQRwmf1sOCi9m9MnV2dVA6BvxKDup9CJFmfE+IxCGkzKlG+9Gkgp0zv+9pF295M6UOtShxucyeJ6g0xPHOGQ9hSY9xiXxWkmlVJKCoEpIdQGm6q37oUW8QT4nMqGJTDNh6qOKVN9QLL2lMlE0NUQspOki56d07zzXD4zA9iitSC2bemVdqnt+124IuAl9uvKPxFXLjTYikQ+htABq7PoXTudtnB38CSR0Ofuu72DSGWGYlyxPaEGm+Jr79jSBpns8VgAwI3Gx0+4Abja43YDFUSztTUYXGaqiX10xejdl0gm45/lznjmCzOtTakUqMOxJamCbqhb2rIdrHe463MLX4/qVCtSrRRqyI6U6oLBRr0k66PJxdR1Hv5SuGeKu/Q3BhLhv5ylcaFNZGp01terWbVpxVRk27Kql9iB3htYbwkzTEVD2yKNvZDWOymgzFr/wBoAX84HZRm1KrVXs3OogPUZ96hRmJfB072aytZ1O+wINhtCbO8awGJJfSlK1+ndbDtsOpu7LJY2mmJo8u+1N7/AHLyon3bU4Bw7+069sFcWHZG3ie6m/kICmJcFkeDkU7NXJ8grYk2pqbfi6R0SMtEJIA5k2Hvn1lwVgBRwdFLckH0nhOWcAVlxFHUVKhwW93vn0XhV0oAOgtHVMhJlmwigri62KDtpva+3LlFHsQ3Ag4cSNsNKylx1ki4thzE4256uhNhpDUwt5dTHr1ElFdDDULSYv3FvGdfDkKfQ/SbRRTyMhrIbHrsfpLlNNUzO8bi7iBubcK1WWm9EJUXQA2hrsWAuWIPPY9PCZmE4cZqVeozMj0PbplCAuxIDuSACQNgAdyt7XnaOY1qDXpVGQ73AOx9VOxlrB8Q1KbFtFJ2LvU1MGvqcANsGsQQoG4Nt5ojOBw5qWoHrSUDaFrcVK19eGpNcWsbEKxLFnUFdiSw535SDMc5oVKTKmFp02YABgEO4be5tcXULsLb3kXp+0Cv0Y2KyypTVXbSA1u6GBdbrqXWg3S67i8gWb+a5rTrKAEcWqNWswQ3eo13UtzKgbKPAC/lPVzmmaoqCgAAGATugfzgdTsvS1vTaQnp8Mkr9GChYEMt7oQwNrgFSCCffaEfEWf4vEUUFZOzQHcgFe1e11LA+Av5SPGcRs6OnZU9Lghr6iTys1wRuLLvbmCdrzNzHNa1YAVGuBawsBawsOl9olJK0mJp+jV42yl61PCsOlOw8PZSBdXIqo5C89L4ex64lT276RRVKaIo5gDmfEm01fv9Cn/NUdR/E9pc8rT5VGrFgjLGqTs87yPg4tZ650L+HkTCDMc6XDoKVAhbeH18pczCoaz6mNtraV2UCZ9bKqZ5iS+KS4RL4CT3bLP2f5jUr45Q1QsACSOk91Vtp4rwZgEw9V6i8wu3zhxgOLbrZx05iXQnrVmLPieOWlmviOJ6KsVOq4NjtFBOriGueR3525xSwpoxitucZeaTUhIOy8px1I9Q4+ip2YPSMNAGXGpRjUfAwuLFUkVxhvAyGuXVWN+QP0luxEgxbXRtv3T9I6E5M8/fff8AQnFWcfunnHpiB1kjgye+49UjgkjbFrEcWtunxkHGTJKSJlSSASsuMElTEjwi0y8jUkyTTI3E42JJkTPeCiDZvcKVN6i/2T9Zuk+UwOELaqlz0H1MKTTB5WkpPc6nSf2lf3/7M6oZWd7TVfCAylVwi/iESkaGrK2EzLQx35i0hoZnY84/EZVq9kj3QdxuFrUj7JI8ppw5EtjD1WBydhnSx7ECx2igMM0I8R5foRTV3Dn9k9aBEbplhqAPT4SI0LdSPX85yqPQJojKxr0vKTdm3r6bzhNuYiHZUNISF6V5oG0iqUr8t4IGeSZ7TNOs6+B+RmS9U+MO+Msmdz2iC5GxHUiAVUFTZhb1m/C1JHD6rC4TvwRsfOOT1i1DreOUjxl7ZlZIF8L3EcGbxiVx4iSaltzH685U2QtolSs23OPFYyD70oFrk/G0dRR6h7qkD8R/hK3H2qJQ7knSQR5HS7pOqxJ5ekvVGrr7Fm98p4HDFAPrNSjqOwBJ9DMzkrO/hxuONIoVM7xCDvoQPfNHC5kpFyBvzvzkiE9R+vQzr0kbmo+H8Y3K1RNRp2S0sQgNwAD5S2tRTzmUcvQ8mZfQ7fAxfdai+yyn1v8AUSBYXmwVEm+lZ2Z5Fb8I/wAQij3FsPwvEFRPOalHikH2lPqJ5tRz4/vL8D/Ay/Qzim371vUSyWGa8FEOpxS8npWGzqk3J7HwO3wM0aeJUjn9DPMqVYHkQfSWaGNZD3WI/XXxldUX8nozoh/y/IyN8MOh9xgph+I2HtC/68RL+Hz9DzBHpv8ALYyI9zVq0GPMXmNj8mp1PaQH3TUo5sjcmHodvkbSytdT06dIq9BfsBsRwZh25XX0J+kpNwTT37z28rT0R6KHrv4Hn8ZXbA/685LuZF/kQeHC+Yo8/XgtPxt8vykycG0ufePv/KGdTCN0sZXqUSvQj4/WJ5sn2mNdPh+yjBo8OUkHsbeJ/OWhhEHs7fSaBPhG1rHmJVJuXLLIxUeEUDRFuQPvt8J00vWTGkvO9ufSRhGHIiNIY0X5Enb4flOqPOIOeVgflHWG+8nbFSEAfWduf10jQLfr9WnCCPH3ySZFof3pyN1jqBFGFM8riiinUPOD6dQr7JI9DaXaWb1F5kN6j+InIonFPklGco/K6NbLs0NTbTb37TRLxRTFnioy2Ov0mSU4XJklKuf9d5eXEOtirEen5RRSiWxrjuW6efVANwp9R+U08uzU1B7OnnyPp0tFFBCZpCqbXjwb3iiiBkT0QeYEr1MILbE+/cRRSLRKzNc9636+EQTeKKJquBrcZUS195DfpFFLERY6JWnYoITFaKKKToh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2" name="AutoShape 12" descr="data:image/jpeg;base64,/9j/4AAQSkZJRgABAQAAAQABAAD/2wCEAAkGBxQSEhQUExQUFRUVFxcVFRQXGRccFBQUFxcYHBcUFBQYHCggGB0lHBcXITEhJSkrLi4uGB8zODMsNygtLiwBCgoKDg0OGxAQGiwkHyQsLCwsLCwsLCwsLCwsLCwsLCwsLCwsLCwsLCwsLCwsLCwsLCwsLCwsLCwsLCwsLCwsLP/AABEIATUAowMBIgACEQEDEQH/xAAcAAABBQEBAQAAAAAAAAAAAAAGAAIDBAUBBwj/xABHEAACAQIEAwUFBQMJBgcAAAABAgADEQQFEiEGMUETIlFhcTKBkaGxBxRS0fAjQsEkM0NicnOS4fEVNGOCk7IXdIOio7S1/8QAGgEAAgMBAQAAAAAAAAAAAAAAAAECAwQFBv/EAC8RAAICAQMEAAMHBQEAAAAAAAABAhEDEiExBBNBURQy0VJhcaHB8PEiM0Kx4SP/2gAMAwEAAhEDEQA/AArMRMJ+ZmvjqkyGkcfBKfJE4kDyw8rvJkDmH5wly2pBvDLvCXLqcpy8FuM0zWMYahjxRMcKBmYvILmctCjJ+CcViFDogCnkznSCPEDc/Ka//htWUXqVsOlud2awHqVEmscn4IOcV5ADROiiZ6APs7qb2xGHNrX3bry6dZmZhwvVo31Gmbfhbf4ECN45rwCyQ9gqMPHDCzS0TuiV2WUUBhY8YeW9M5pisCuKMd2cm0xaYWBBpnCJORGEQsCK0UlnI7AGMbM8zTxwmaZthwZJckTytUll5WcSREmy9d4XZZTgrlqG8L8tXaZ8xfjNFaYjgscgjrTPTLrRLW4+w9B9B+8sq91kp6h3CljYsRbpKGN+0GjU7P8AkeIYgaHLtcVKakFFIv5C52PnBnMcVeu56Db4bS9iqqAAa1vYbTUsrXBzZyp1RsVvtJ1A6sGe86ljYd5UvpU+NtrfxkCceYZ2PbU8QNTVD3be1UZbcm6AGYmJYWO9+UwWqd4EDe94u47CM78Ho+oHddQU+zq9q3TV5ztoyhU1KrDkwB+IjpX2pPc3dxIU5EY2SWBieVHSY0mIicIkvhyPeOH1kbSQrIysksCI94bFO6Io+zEXeZmV8vJkS5R5QtGGEeMMJco0VOQJjJvKPGRDwhYtAeEkWkI6FYM4bJrdJp0MHaaopiOFODimNSZQFGd7KX+zlrB5c1Q7DaLSg1M89p5K3a1tNMVglj377XANu6ReUcVSGremF6WQsPjcmE+ZVGpVaoRiAzkG3XTYfwkCYSm1i58Nzy9Zypbzk/Bhm2ptsGmwgsxGoBQLknlf/SZbIWdVXkzABuvz2noWYYKilJ+ybUCFJ8L3P5wZawsfw7/P9fGThLgnjyILsHgRTRUFzpFrnmfOS9lLiC4B8ReLROoaikaU4aUuFIwpALKvZzhpy1pjCsAKrJI2WW2EiYQAg0xSXTFEFmkBHgRCKSInYhOgR6rAZwCPAjgJ2IB1CncgQ1ynCoqX8AT8BeBStbeWsRnxSjUXqUYD1ItFLbcAAxNc1H8z3j6tufrNTBZS9YEAgBbXv18pnYNf2p9bfT8paq4x1qsFOkXN7TjxvSYMjbbou5hgVWmwU37vwIMFK9Kyk+74wjwz77/hI+d5jY1PaHrLOEhR2CrJn10KR/qgH3bfwlorMzhV74ZfIsPnNRmnTg7ijfF7DCJGwjyZGxkhjDIzHExpjGMaRkzrmMiA5FOxQEaIMeJCGjg8AJgY4GQao8NGBPqi1SG87eICXVKmaPak1/L6iT3lvLcKlV9NQalHeI6XB2v75GauLQMF8BlrnVWNlRKi02DGz6nsQNPPkQZtJw0hzH7u9Rjen2hZbAgnpY32mznVLtaKHSS1Sth3qAA7MKQJJtyAFvlOpl7DO2rFGCmjoVz7JICkgeczLDGNLngyaFZWwfDVJloONRV3Zag1fu94KQQNt1HxmBn+U0KFDU7kVqmp6a37uhXtp9dJB9Yc8O4hUoYdT/SNVC+oZ2t8AfhBzP8AL6WJos7Uw5pUcQisf6KpSqbehYb+6Tljjp25/gehA3whWvScfhqH4ED/ADm4TBng5rCoPNT9YRFpZhdwTNEXsjrGRsZwtI2MsJCLRhaNJnIxiM5advGkxAdijZ2AE+qOVpBeOVoCLF44NIA00cDlT1OlhBuhqLfBXDR4MJsJw0Ou806XD6eAkdaLVgkA8jxGeDCKz6dTGwQdCQwY6j4bfOHVbh1D0E85+0vLexNFRyfWfSxQfxleTJUG0RyYnGNhFh8Jj2sVxNEipUVqtNUs1PtVDC7NzAW2wtsBKuJybFPXpMmYVXosKhar7Jp9mbOAB42+U1KPFOGLpaqtqNS1he1SmaIU1OX7rMR6KZQocRYSmyYVawakyVlevayq9U7c/C5ueW485FuHv8zGNybLkxCasPi8RVRKiga9hTJ3drECxAubjxgbjs6q02rLRqsadUsGuB+0B21EHkSOsP8Ag7LUw2Hq0mqpVDuoZqZuAKg0Df4H3zznP8qqUL6l7odqeroWXnt85mzJrS1z5GxvCr2dx4r9D/nCQtBPhx7VfUEfT8oT3mrpn/5lsOB5aN1RhMbeXkhzTl5wmN1QAfGGNLThMBnbxRl52ICcTsjNQS5lNDtHHgIAlZt8P5RqIZh7oZ0aKoOUblOHCqNpdahc2lLtm+DxxVFdcRfYCX8NH08KAOU6jAGNRI5c8WqiShJ4/wDbl/vGGA6UnPxcflPZAbzw/wC3HEj77TX8FFb+rMxt8LfGQzL+hmOcnJUAtGqVvudwRIQd7x+FQNzYLsSB1MZo5+W0x6GZ6DPgyrpo1jfoPcd/neUs/rM47zM1t9yTva19/LaZ2S4tqast9mtfztyncdjdW0zdqcZt+AUXbIMjNqw/XQwpLQRwNcLWTzIHxhRqnV6b5C2KJdUaWkZeNLTQSJS05eRa4tcAHlo0vGO0jDwAm1xSHVOwA52sN+GKShVO1zPPg80sHnL0hYbj6ekTA9lwrDYCXVnl2T8Y72c2MLsLxKjDmJU506NePp9asJ2q7bSjUvfrM05+niJRxvE9NRzEi52aMeBQCKrmApKWZrBRck+AnifEGW1swZ8UTo7R7qrcyg7o9LKB67zR4q4iNcLTViFLAuQdyL7C/wA/hLWGzSnVbTTPdWyjzsOnpaNVLkw9TNaqiYOF4aSiN+856+A8vCJspXwtCHENYm/O0z2eT0ozGfUycAAgbTCzXC6CLbi0LDVPKYeeINOr8PORlFMaBupSNww6WI9RCnB4sOoPXqPA9YJnFb7TRwGLsQ3Q7MPDzlcJaHT4LKCAvFrkBec1zSBPrnC0h1xa4wJC0aTGao0mKwJNUUh1RQAj38DFeejnI6Z6CRnh6n4CU95Gr4Z+zzwxLUYcmI95/hD6pkCeUjHDqHoId2L5QLDOPDAkYmp+NviYi/Um/rDY8MJ4CZ+fcPLTw9VxzVSYdyPhCnjyVbYAZnX2tfnvFlOZmi4YjluOfv2vIcRufSPwZViFfzs36+EzRk7McnbDDF52hAa5Jcmw6gDx+numd/tgFv1zmRnTqCgSxCC23ib3lGnW8fG8ueTcSQT1M0G1vfMrOcxI1L0YSsGuLmWMbQWoqkdLg+oj12Mwqct0ja3nzjGwxEnw9LunxvKJyRNGzhKl1F+Y2PukpaUsHUvqv4g/KWNU2Y3cUwRKWnAZHqi1SYUSs0YWjNUbeAyTVFIrxQAP0zjzk3+1TaAQx/nLFPM9pyO4z0PaiGBzC/WTLjTaBi48y1TzOPusTwR8BfSxpkWcs1ai9FLa3Fhc2G2+590G1zKZec5mWFgbeYNjJxyWzPmxVB/gZeP4cxSOR2RuBqIDIe6NjyaQpk+IYsoo1CykKwAvZiAQvra3LxHiJHXzauh2rVORG7E7Egnn5gfCEOSZfmtcFqd0Qixq1lpqhFgL6nW7CwFyAb6V8BL1GMntZwQQIkho90HxnoWXfZxTY3q4lqhJuVwtIsl/DtCNA+AhFQ4WwNEC+Hp38cVXW5/9NNQ91o1gl5Czx9aRO1/z+E08Hw5iavsUKzeYRrf4iLT2fBlU2orTQf8AAwtQ/wDyGy/KWG7Vv3cY3q1CmP8A2kNH2PbCzyml9n2Pf+hCj+u6C3uBJizLgfEYWiajtSa27KjEsB1bcDYT0rEYBjzw9I/3+Kqt8RpYTIxWCHaAdjhU7hUGgdjruGpVTpGzIrAE/vafKJ4Y1+/oOzzx8KEpU2BBNS7Hy5WX9eMgvLmYm1LD8vYP8OcztUvxfIiceCW85eR6pzVJjJSYy84TGFowH6pyMigFFJa0lTESppjgswvp2dddbHyXlxUX3o+MpBZ3TIfDyLF1mMv/AHwys1YsQNySQAPHykVjNHhpR98w2rcdtTv/AIhb52hHDJPgjm6iEoNJ+D0vhfgynhwKtVFqYiwYlgrJQ8kVu6GHV268gYQlA5v3qh6FV7Qg/wBWrVtSX/lUSDOM/wAPRp131LWqUNN6IOwqObIOVr35ncix5coOZpxrWqYB6iXw+IpVlpVVABsGDWtrFx7J94M7GLp20qR55sMDgnfnT1D/AI9ZmH/SQFI40GpDeth6C9NFJU+buR8oIfalWYYTCkO4LGzEMRqBp3Oqx33nfteUfcsLtyqC3/RaWQw3p++/yCwkxmKw9Mr22Y1BrAKjtaaageRXs0BI87xtShghXGHepVeseVN62IY203vu1rWBN55v9oYvTy7/AMonztLeU5322YYfEc2XCtr/ALylQqg/HSD75Ps/06k3w/8AgwkzrMcnw9bsqtCk7ggMeyFQUyfxs3XyFzLmbZVTorUqUqOHpBUJU0lA1gAtorKqi1wAy7mxQe8b+z/LcLUw1evjeyJq1Wp66pA/cDNpYnZiWY3G+whNnWIKriNB7rEDxDJ9ycj1GymZ8603FN7c+mPwebZ7RKJRBt7OxBvcbeQ8ZkXm3xRYChbX7JvqvzAXkD0mDeZsfyothwPvFeMvO3kyQ4tGkzl4iYAKKcvFADPBjtUhDR4MQyUGdvIgZ28Bkl5ay1v21L+8T/uEo3lnLm/a0/7af9wifAnwHmOQGvUbSFCYqilQ9ahfFO4YjwAAF/KVuJad2zQjl94oD/mHbXH1+MMa3Cj1zW1EItZXBJ3bWtc1KFQKOYszA3INjJqXA6fdfu7VWLNU7arVAGp3FwANV7Dfrfr4zqRzQj5/e30MbTML7UiPueEAIuCLjqL0tr/CO+1bEpUwWHCOraai6tJB03ovzt6GQcQ5PhcGKeGcYyt2rGuop9lqLAaNNtNzt0secZgsLlbYGq5OJCUqgZ6TMgqGqVKoBYWNwWHPxvyjjSUXu6fr2MZmyBsRkysLq1GirDxB2MyuF8oNPMzhm5qK9K/jei4VveCD74TcO4zB43EUEelXo1qCL921vsyJuOQFzbfcbgGNfiDCtmXbUcLWqurpSfEox7MFv2YcqAV02NtRIuBt0kNUknGvH8EwPpYikMtxGGrHTXpVu1pKbi7ELTceZFm28/KHmO/3c/2af/5zzHzjE5fiVq4mrhagdcQMMyU6gDV6hB3A2B2A32Jm9nyaadZQNNiAF56QMBUAF+tuUp6iVx4rn9OAAPjIEdhf8H8F6wcvCHjMbYY250+vPksGrzDD5UWw4JCYozVO3kyR28V428beAEl4pHeKAGcDHAymK0eK8Vki2DOgyqK8eK0ALF5eyOmGxFBTyNVL2521C9vdMwVJfyOrbEUSDY61sfA+MdXsJ8HqVbiPFFnKOadiCCy6qPnSFJFLm2pRqvuQeXKFHDfEq4pbEpr5XRiUY+A1AMpsL6WA8r2MDSleprFKkaiI3Zs+6sCReo6MdrBiOh+EzQ9JUFdKppdqrU9dmL6talWAtY6AovbcA7HVa/SeKMlXn7v1MdhD9oDVRj8E1C3ahKhp33GoXNrdYG4zDq2WPWVmao2LHbgi1v2dQobDoS5N/E26T0/JKdPGClXrIPvOHOgsrNZXADalCmxVlYMNtw0iwnDeEZ8Qi0q2itrWoxb9i9RXu2gX1IytexsBzAvFHOsaUXyvqx1YOcRm+aYE0dyMMCNP4RSrEcv6s1PseC/cntYk1jq8+4mm/umvwvwfh8G5q0y1RyCodyp0r1VdIA6WJ8pgJwu+Dxf8nxtOjSqujth2OligbdBv3r94A7bG28qnkhKOi/W/vn6k0CXDQD5hSWqT2f3uo6g8jXUXUH4JD3iM7Yj+2f8A6NSDeYcJ4qjh6lQU9VanjVxVJaZ1FksLjxFiAbW6TfzqtrWqw21HVY3BF8BUNiDyIkM8lLdPwx+AA41bbC/3fjf8MGQ0JONjthvKmR8kgyJjh8qLYcEl4iYy8UmSHapwmNvLWU4Q1q1OmP3mA9194gCvJuC2rUadQ374v7rm3yintGX4JadJEA9lQPlFFTI2j5GijzTI6GNtETORTsVoAOQm49RCXKcCVq0mtydT8DBqmbEHwIPzhrl+OXXT/tL9RHED17hSt/JaZI0hjUYrz5sxIN7k8yPhPMcbg6eHxb0qy1BSVmIUbPpZboQD/wAv+GGOQ5uFoVqTVAtWkzGlUN+zZjdwhPU3NivpaYOc4/EValPGmig0LoNJhr0r3rtVuB+I7c17t+c6uBNSl9/7Rjkbv2fVXCmmCvaNh2ZASNgjfsWdR7IPakWPRRNOpgayBtCVafa0nWyuGerirbVazr7BILEHUASqg6dhB7hlhSpviHbR/J6GHDW/pKtQ6V5WF17Pc8gwPKGGcZlVpCgFAXXTqF13Zl0IpOkgElgNVtjcgbGZeoSeR0SjwUalLEYdQtHtghJSkllqCmilFQuxBI1Eu7Ek90WABNxezeuzVqn7LtKeHpm+plFLtKiXZqgO5C0/wg/zjdZmYDiuoTTvoKVLGg7W7XGJpu/Z0wy6KiHmCCLcrnmQ5pmlKkwpOGZqiOyoBfWqFQyi5sSdYAXre0y1fBMHv9tAJToVDYImmufacoECg93kdWxG9mFrncyPO0AFZRyBsPQYGoBvLr5bg6+1NjTNlYpTIVe67e0litw7OCOhPK9pDm1Au9ZRfd7X3tY4OoLk+scLp/gDPNuNqLKMMWDAMjEFgAT7PJRyHmecGAYWfazWIGB/uW+lOAQxRkY7Ki2PBpAzt5njGSQYwR2SLZhz9kmWdrijUI2pj5mefDEie4fY5l+nC9pbeo1/dBiZ6TTXYRR0UiVHzzVyBD0Ep1uFweQhJoIj6bTDqrhndeNPlATX4VPSUK3DjiekPUkTOp5gSXekiL6bG/AA5Vw6zElhsOXrI8zotSqKBzFj6b7T0bD1EA6TNzHBo+putj8hLO9S3M/wibdMlpYoLq7PUxrr24pqra3utnFNt1bS29tiNJ8jFQFWqxp9irVH0s9Jz3aSqLNWrsLdmWHIc7XJubQRwmf1sOCi9m9MnV2dVA6BvxKDup9CJFmfE+IxCGkzKlG+9Gkgp0zv+9pF295M6UOtShxucyeJ6g0xPHOGQ9hSY9xiXxWkmlVJKCoEpIdQGm6q37oUW8QT4nMqGJTDNh6qOKVN9QLL2lMlE0NUQspOki56d07zzXD4zA9iitSC2bemVdqnt+124IuAl9uvKPxFXLjTYikQ+htABq7PoXTudtnB38CSR0Ofuu72DSGWGYlyxPaEGm+Jr79jSBpns8VgAwI3Gx0+4Abja43YDFUSztTUYXGaqiX10xejdl0gm45/lznjmCzOtTakUqMOxJamCbqhb2rIdrHe463MLX4/qVCtSrRRqyI6U6oLBRr0k66PJxdR1Hv5SuGeKu/Q3BhLhv5ylcaFNZGp01terWbVpxVRk27Kql9iB3htYbwkzTEVD2yKNvZDWOymgzFr/wBoAX84HZRm1KrVXs3OogPUZ96hRmJfB072aytZ1O+wINhtCbO8awGJJfSlK1+ndbDtsOpu7LJY2mmJo8u+1N7/AHLyon3bU4Bw7+069sFcWHZG3ie6m/kICmJcFkeDkU7NXJ8grYk2pqbfi6R0SMtEJIA5k2Hvn1lwVgBRwdFLckH0nhOWcAVlxFHUVKhwW93vn0XhV0oAOgtHVMhJlmwigri62KDtpva+3LlFHsQ3Ag4cSNsNKylx1ki4thzE4256uhNhpDUwt5dTHr1ElFdDDULSYv3FvGdfDkKfQ/SbRRTyMhrIbHrsfpLlNNUzO8bi7iBubcK1WWm9EJUXQA2hrsWAuWIPPY9PCZmE4cZqVeozMj0PbplCAuxIDuSACQNgAdyt7XnaOY1qDXpVGQ73AOx9VOxlrB8Q1KbFtFJ2LvU1MGvqcANsGsQQoG4Nt5ojOBw5qWoHrSUDaFrcVK19eGpNcWsbEKxLFnUFdiSw535SDMc5oVKTKmFp02YABgEO4be5tcXULsLb3kXp+0Cv0Y2KyypTVXbSA1u6GBdbrqXWg3S67i8gWb+a5rTrKAEcWqNWswQ3eo13UtzKgbKPAC/lPVzmmaoqCgAAGATugfzgdTsvS1vTaQnp8Mkr9GChYEMt7oQwNrgFSCCffaEfEWf4vEUUFZOzQHcgFe1e11LA+Av5SPGcRs6OnZU9Lghr6iTys1wRuLLvbmCdrzNzHNa1YAVGuBawsBawsOl9olJK0mJp+jV42yl61PCsOlOw8PZSBdXIqo5C89L4ex64lT276RRVKaIo5gDmfEm01fv9Cn/NUdR/E9pc8rT5VGrFgjLGqTs87yPg4tZ650L+HkTCDMc6XDoKVAhbeH18pczCoaz6mNtraV2UCZ9bKqZ5iS+KS4RL4CT3bLP2f5jUr45Q1QsACSOk91Vtp4rwZgEw9V6i8wu3zhxgOLbrZx05iXQnrVmLPieOWlmviOJ6KsVOq4NjtFBOriGueR3525xSwpoxitucZeaTUhIOy8px1I9Q4+ip2YPSMNAGXGpRjUfAwuLFUkVxhvAyGuXVWN+QP0luxEgxbXRtv3T9I6E5M8/fff8AQnFWcfunnHpiB1kjgye+49UjgkjbFrEcWtunxkHGTJKSJlSSASsuMElTEjwi0y8jUkyTTI3E42JJkTPeCiDZvcKVN6i/2T9Zuk+UwOELaqlz0H1MKTTB5WkpPc6nSf2lf3/7M6oZWd7TVfCAylVwi/iESkaGrK2EzLQx35i0hoZnY84/EZVq9kj3QdxuFrUj7JI8ppw5EtjD1WBydhnSx7ECx2igMM0I8R5foRTV3Dn9k9aBEbplhqAPT4SI0LdSPX85yqPQJojKxr0vKTdm3r6bzhNuYiHZUNISF6V5oG0iqUr8t4IGeSZ7TNOs6+B+RmS9U+MO+Msmdz2iC5GxHUiAVUFTZhb1m/C1JHD6rC4TvwRsfOOT1i1DreOUjxl7ZlZIF8L3EcGbxiVx4iSaltzH685U2QtolSs23OPFYyD70oFrk/G0dRR6h7qkD8R/hK3H2qJQ7knSQR5HS7pOqxJ5ekvVGrr7Fm98p4HDFAPrNSjqOwBJ9DMzkrO/hxuONIoVM7xCDvoQPfNHC5kpFyBvzvzkiE9R+vQzr0kbmo+H8Y3K1RNRp2S0sQgNwAD5S2tRTzmUcvQ8mZfQ7fAxfdai+yyn1v8AUSBYXmwVEm+lZ2Z5Fb8I/wAQij3FsPwvEFRPOalHikH2lPqJ5tRz4/vL8D/Ay/Qzim371vUSyWGa8FEOpxS8npWGzqk3J7HwO3wM0aeJUjn9DPMqVYHkQfSWaGNZD3WI/XXxldUX8nozoh/y/IyN8MOh9xgph+I2HtC/68RL+Hz9DzBHpv8ALYyI9zVq0GPMXmNj8mp1PaQH3TUo5sjcmHodvkbSytdT06dIq9BfsBsRwZh25XX0J+kpNwTT37z28rT0R6KHrv4Hn8ZXbA/685LuZF/kQeHC+Yo8/XgtPxt8vykycG0ufePv/KGdTCN0sZXqUSvQj4/WJ5sn2mNdPh+yjBo8OUkHsbeJ/OWhhEHs7fSaBPhG1rHmJVJuXLLIxUeEUDRFuQPvt8J00vWTGkvO9ufSRhGHIiNIY0X5Enb4flOqPOIOeVgflHWG+8nbFSEAfWduf10jQLfr9WnCCPH3ySZFof3pyN1jqBFGFM8riiinUPOD6dQr7JI9DaXaWb1F5kN6j+InIonFPklGco/K6NbLs0NTbTb37TRLxRTFnioy2Ov0mSU4XJklKuf9d5eXEOtirEen5RRSiWxrjuW6efVANwp9R+U08uzU1B7OnnyPp0tFFBCZpCqbXjwb3iiiBkT0QeYEr1MILbE+/cRRSLRKzNc9636+EQTeKKJquBrcZUS195DfpFFLERY6JWnYoITFaKKKToh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4" name="AutoShape 14" descr="data:image/jpeg;base64,/9j/4AAQSkZJRgABAQAAAQABAAD/2wCEAAkGBxQSEhQUExQUFRUVFxcVFRQXGRccFBQUFxcYHBcUFBQYHCggGB0lHBcXITEhJSkrLi4uGB8zODMsNygtLiwBCgoKDg0OGxAQGiwkHyQsLCwsLCwsLCwsLCwsLCwsLCwsLCwsLCwsLCwsLCwsLCwsLCwsLCwsLCwsLCwsLCwsLP/AABEIATUAowMBIgACEQEDEQH/xAAcAAABBQEBAQAAAAAAAAAAAAAGAAIDBAUBBwj/xABHEAACAQIEAwUFBQMJBgcAAAABAgADEQQFEiEGMUETIlFhcTKBkaGxBxRS0fAjQsEkM0NicnOS4fEVNGOCk7IXdIOio7S1/8QAGgEAAgMBAQAAAAAAAAAAAAAAAAECAwQFBv/EAC8RAAICAQMEAAMHBQEAAAAAAAABAhEDEiExBBNBURQy0VJhcaHB8PEiM0Kx4SP/2gAMAwEAAhEDEQA/AArMRMJ+ZmvjqkyGkcfBKfJE4kDyw8rvJkDmH5wly2pBvDLvCXLqcpy8FuM0zWMYahjxRMcKBmYvILmctCjJ+CcViFDogCnkznSCPEDc/Ka//htWUXqVsOlud2awHqVEmscn4IOcV5ADROiiZ6APs7qb2xGHNrX3bry6dZmZhwvVo31Gmbfhbf4ECN45rwCyQ9gqMPHDCzS0TuiV2WUUBhY8YeW9M5pisCuKMd2cm0xaYWBBpnCJORGEQsCK0UlnI7AGMbM8zTxwmaZthwZJckTytUll5WcSREmy9d4XZZTgrlqG8L8tXaZ8xfjNFaYjgscgjrTPTLrRLW4+w9B9B+8sq91kp6h3CljYsRbpKGN+0GjU7P8AkeIYgaHLtcVKakFFIv5C52PnBnMcVeu56Db4bS9iqqAAa1vYbTUsrXBzZyp1RsVvtJ1A6sGe86ljYd5UvpU+NtrfxkCceYZ2PbU8QNTVD3be1UZbcm6AGYmJYWO9+UwWqd4EDe94u47CM78Ho+oHddQU+zq9q3TV5ztoyhU1KrDkwB+IjpX2pPc3dxIU5EY2SWBieVHSY0mIicIkvhyPeOH1kbSQrIysksCI94bFO6Io+zEXeZmV8vJkS5R5QtGGEeMMJco0VOQJjJvKPGRDwhYtAeEkWkI6FYM4bJrdJp0MHaaopiOFODimNSZQFGd7KX+zlrB5c1Q7DaLSg1M89p5K3a1tNMVglj377XANu6ReUcVSGremF6WQsPjcmE+ZVGpVaoRiAzkG3XTYfwkCYSm1i58Nzy9Zypbzk/Bhm2ptsGmwgsxGoBQLknlf/SZbIWdVXkzABuvz2noWYYKilJ+ybUCFJ8L3P5wZawsfw7/P9fGThLgnjyILsHgRTRUFzpFrnmfOS9lLiC4B8ReLROoaikaU4aUuFIwpALKvZzhpy1pjCsAKrJI2WW2EiYQAg0xSXTFEFmkBHgRCKSInYhOgR6rAZwCPAjgJ2IB1CncgQ1ynCoqX8AT8BeBStbeWsRnxSjUXqUYD1ItFLbcAAxNc1H8z3j6tufrNTBZS9YEAgBbXv18pnYNf2p9bfT8paq4x1qsFOkXN7TjxvSYMjbbou5hgVWmwU37vwIMFK9Kyk+74wjwz77/hI+d5jY1PaHrLOEhR2CrJn10KR/qgH3bfwlorMzhV74ZfIsPnNRmnTg7ijfF7DCJGwjyZGxkhjDIzHExpjGMaRkzrmMiA5FOxQEaIMeJCGjg8AJgY4GQao8NGBPqi1SG87eICXVKmaPak1/L6iT3lvLcKlV9NQalHeI6XB2v75GauLQMF8BlrnVWNlRKi02DGz6nsQNPPkQZtJw0hzH7u9Rjen2hZbAgnpY32mznVLtaKHSS1Sth3qAA7MKQJJtyAFvlOpl7DO2rFGCmjoVz7JICkgeczLDGNLngyaFZWwfDVJloONRV3Zag1fu94KQQNt1HxmBn+U0KFDU7kVqmp6a37uhXtp9dJB9Yc8O4hUoYdT/SNVC+oZ2t8AfhBzP8AL6WJos7Uw5pUcQisf6KpSqbehYb+6Tljjp25/gehA3whWvScfhqH4ED/ADm4TBng5rCoPNT9YRFpZhdwTNEXsjrGRsZwtI2MsJCLRhaNJnIxiM5advGkxAdijZ2AE+qOVpBeOVoCLF44NIA00cDlT1OlhBuhqLfBXDR4MJsJw0Ou806XD6eAkdaLVgkA8jxGeDCKz6dTGwQdCQwY6j4bfOHVbh1D0E85+0vLexNFRyfWfSxQfxleTJUG0RyYnGNhFh8Jj2sVxNEipUVqtNUs1PtVDC7NzAW2wtsBKuJybFPXpMmYVXosKhar7Jp9mbOAB42+U1KPFOGLpaqtqNS1he1SmaIU1OX7rMR6KZQocRYSmyYVawakyVlevayq9U7c/C5ueW485FuHv8zGNybLkxCasPi8RVRKiga9hTJ3drECxAubjxgbjs6q02rLRqsadUsGuB+0B21EHkSOsP8Ag7LUw2Hq0mqpVDuoZqZuAKg0Df4H3zznP8qqUL6l7odqeroWXnt85mzJrS1z5GxvCr2dx4r9D/nCQtBPhx7VfUEfT8oT3mrpn/5lsOB5aN1RhMbeXkhzTl5wmN1QAfGGNLThMBnbxRl52ICcTsjNQS5lNDtHHgIAlZt8P5RqIZh7oZ0aKoOUblOHCqNpdahc2lLtm+DxxVFdcRfYCX8NH08KAOU6jAGNRI5c8WqiShJ4/wDbl/vGGA6UnPxcflPZAbzw/wC3HEj77TX8FFb+rMxt8LfGQzL+hmOcnJUAtGqVvudwRIQd7x+FQNzYLsSB1MZo5+W0x6GZ6DPgyrpo1jfoPcd/neUs/rM47zM1t9yTva19/LaZ2S4tqast9mtfztyncdjdW0zdqcZt+AUXbIMjNqw/XQwpLQRwNcLWTzIHxhRqnV6b5C2KJdUaWkZeNLTQSJS05eRa4tcAHlo0vGO0jDwAm1xSHVOwA52sN+GKShVO1zPPg80sHnL0hYbj6ekTA9lwrDYCXVnl2T8Y72c2MLsLxKjDmJU506NePp9asJ2q7bSjUvfrM05+niJRxvE9NRzEi52aMeBQCKrmApKWZrBRck+AnifEGW1swZ8UTo7R7qrcyg7o9LKB67zR4q4iNcLTViFLAuQdyL7C/wA/hLWGzSnVbTTPdWyjzsOnpaNVLkw9TNaqiYOF4aSiN+856+A8vCJspXwtCHENYm/O0z2eT0ozGfUycAAgbTCzXC6CLbi0LDVPKYeeINOr8PORlFMaBupSNww6WI9RCnB4sOoPXqPA9YJnFb7TRwGLsQ3Q7MPDzlcJaHT4LKCAvFrkBec1zSBPrnC0h1xa4wJC0aTGao0mKwJNUUh1RQAj38DFeejnI6Z6CRnh6n4CU95Gr4Z+zzwxLUYcmI95/hD6pkCeUjHDqHoId2L5QLDOPDAkYmp+NviYi/Um/rDY8MJ4CZ+fcPLTw9VxzVSYdyPhCnjyVbYAZnX2tfnvFlOZmi4YjluOfv2vIcRufSPwZViFfzs36+EzRk7McnbDDF52hAa5Jcmw6gDx+numd/tgFv1zmRnTqCgSxCC23ib3lGnW8fG8ueTcSQT1M0G1vfMrOcxI1L0YSsGuLmWMbQWoqkdLg+oj12Mwqct0ja3nzjGwxEnw9LunxvKJyRNGzhKl1F+Y2PukpaUsHUvqv4g/KWNU2Y3cUwRKWnAZHqi1SYUSs0YWjNUbeAyTVFIrxQAP0zjzk3+1TaAQx/nLFPM9pyO4z0PaiGBzC/WTLjTaBi48y1TzOPusTwR8BfSxpkWcs1ai9FLa3Fhc2G2+590G1zKZec5mWFgbeYNjJxyWzPmxVB/gZeP4cxSOR2RuBqIDIe6NjyaQpk+IYsoo1CykKwAvZiAQvra3LxHiJHXzauh2rVORG7E7Egnn5gfCEOSZfmtcFqd0Qixq1lpqhFgL6nW7CwFyAb6V8BL1GMntZwQQIkho90HxnoWXfZxTY3q4lqhJuVwtIsl/DtCNA+AhFQ4WwNEC+Hp38cVXW5/9NNQ91o1gl5Czx9aRO1/z+E08Hw5iavsUKzeYRrf4iLT2fBlU2orTQf8AAwtQ/wDyGy/KWG7Vv3cY3q1CmP8A2kNH2PbCzyml9n2Pf+hCj+u6C3uBJizLgfEYWiajtSa27KjEsB1bcDYT0rEYBjzw9I/3+Kqt8RpYTIxWCHaAdjhU7hUGgdjruGpVTpGzIrAE/vafKJ4Y1+/oOzzx8KEpU2BBNS7Hy5WX9eMgvLmYm1LD8vYP8OcztUvxfIiceCW85eR6pzVJjJSYy84TGFowH6pyMigFFJa0lTESppjgswvp2dddbHyXlxUX3o+MpBZ3TIfDyLF1mMv/AHwys1YsQNySQAPHykVjNHhpR98w2rcdtTv/AIhb52hHDJPgjm6iEoNJ+D0vhfgynhwKtVFqYiwYlgrJQ8kVu6GHV268gYQlA5v3qh6FV7Qg/wBWrVtSX/lUSDOM/wAPRp131LWqUNN6IOwqObIOVr35ncix5coOZpxrWqYB6iXw+IpVlpVVABsGDWtrFx7J94M7GLp20qR55sMDgnfnT1D/AI9ZmH/SQFI40GpDeth6C9NFJU+buR8oIfalWYYTCkO4LGzEMRqBp3Oqx33nfteUfcsLtyqC3/RaWQw3p++/yCwkxmKw9Mr22Y1BrAKjtaaageRXs0BI87xtShghXGHepVeseVN62IY203vu1rWBN55v9oYvTy7/AMonztLeU5322YYfEc2XCtr/ALylQqg/HSD75Ps/06k3w/8AgwkzrMcnw9bsqtCk7ggMeyFQUyfxs3XyFzLmbZVTorUqUqOHpBUJU0lA1gAtorKqi1wAy7mxQe8b+z/LcLUw1evjeyJq1Wp66pA/cDNpYnZiWY3G+whNnWIKriNB7rEDxDJ9ycj1GymZ8603FN7c+mPwebZ7RKJRBt7OxBvcbeQ8ZkXm3xRYChbX7JvqvzAXkD0mDeZsfyothwPvFeMvO3kyQ4tGkzl4iYAKKcvFADPBjtUhDR4MQyUGdvIgZ28Bkl5ay1v21L+8T/uEo3lnLm/a0/7af9wifAnwHmOQGvUbSFCYqilQ9ahfFO4YjwAAF/KVuJad2zQjl94oD/mHbXH1+MMa3Cj1zW1EItZXBJ3bWtc1KFQKOYszA3INjJqXA6fdfu7VWLNU7arVAGp3FwANV7Dfrfr4zqRzQj5/e30MbTML7UiPueEAIuCLjqL0tr/CO+1bEpUwWHCOraai6tJB03ovzt6GQcQ5PhcGKeGcYyt2rGuop9lqLAaNNtNzt0secZgsLlbYGq5OJCUqgZ6TMgqGqVKoBYWNwWHPxvyjjSUXu6fr2MZmyBsRkysLq1GirDxB2MyuF8oNPMzhm5qK9K/jei4VveCD74TcO4zB43EUEelXo1qCL921vsyJuOQFzbfcbgGNfiDCtmXbUcLWqurpSfEox7MFv2YcqAV02NtRIuBt0kNUknGvH8EwPpYikMtxGGrHTXpVu1pKbi7ELTceZFm28/KHmO/3c/2af/5zzHzjE5fiVq4mrhagdcQMMyU6gDV6hB3A2B2A32Jm9nyaadZQNNiAF56QMBUAF+tuUp6iVx4rn9OAAPjIEdhf8H8F6wcvCHjMbYY250+vPksGrzDD5UWw4JCYozVO3kyR28V428beAEl4pHeKAGcDHAymK0eK8Vki2DOgyqK8eK0ALF5eyOmGxFBTyNVL2521C9vdMwVJfyOrbEUSDY61sfA+MdXsJ8HqVbiPFFnKOadiCCy6qPnSFJFLm2pRqvuQeXKFHDfEq4pbEpr5XRiUY+A1AMpsL6WA8r2MDSleprFKkaiI3Zs+6sCReo6MdrBiOh+EzQ9JUFdKppdqrU9dmL6talWAtY6AovbcA7HVa/SeKMlXn7v1MdhD9oDVRj8E1C3ahKhp33GoXNrdYG4zDq2WPWVmao2LHbgi1v2dQobDoS5N/E26T0/JKdPGClXrIPvOHOgsrNZXADalCmxVlYMNtw0iwnDeEZ8Qi0q2itrWoxb9i9RXu2gX1IytexsBzAvFHOsaUXyvqx1YOcRm+aYE0dyMMCNP4RSrEcv6s1PseC/cntYk1jq8+4mm/umvwvwfh8G5q0y1RyCodyp0r1VdIA6WJ8pgJwu+Dxf8nxtOjSqujth2OligbdBv3r94A7bG28qnkhKOi/W/vn6k0CXDQD5hSWqT2f3uo6g8jXUXUH4JD3iM7Yj+2f8A6NSDeYcJ4qjh6lQU9VanjVxVJaZ1FksLjxFiAbW6TfzqtrWqw21HVY3BF8BUNiDyIkM8lLdPwx+AA41bbC/3fjf8MGQ0JONjthvKmR8kgyJjh8qLYcEl4iYy8UmSHapwmNvLWU4Q1q1OmP3mA9194gCvJuC2rUadQ374v7rm3yintGX4JadJEA9lQPlFFTI2j5GijzTI6GNtETORTsVoAOQm49RCXKcCVq0mtydT8DBqmbEHwIPzhrl+OXXT/tL9RHED17hSt/JaZI0hjUYrz5sxIN7k8yPhPMcbg6eHxb0qy1BSVmIUbPpZboQD/wAv+GGOQ5uFoVqTVAtWkzGlUN+zZjdwhPU3NivpaYOc4/EValPGmig0LoNJhr0r3rtVuB+I7c17t+c6uBNSl9/7Rjkbv2fVXCmmCvaNh2ZASNgjfsWdR7IPakWPRRNOpgayBtCVafa0nWyuGerirbVazr7BILEHUASqg6dhB7hlhSpviHbR/J6GHDW/pKtQ6V5WF17Pc8gwPKGGcZlVpCgFAXXTqF13Zl0IpOkgElgNVtjcgbGZeoSeR0SjwUalLEYdQtHtghJSkllqCmilFQuxBI1Eu7Ek90WABNxezeuzVqn7LtKeHpm+plFLtKiXZqgO5C0/wg/zjdZmYDiuoTTvoKVLGg7W7XGJpu/Z0wy6KiHmCCLcrnmQ5pmlKkwpOGZqiOyoBfWqFQyi5sSdYAXre0y1fBMHv9tAJToVDYImmufacoECg93kdWxG9mFrncyPO0AFZRyBsPQYGoBvLr5bg6+1NjTNlYpTIVe67e0litw7OCOhPK9pDm1Au9ZRfd7X3tY4OoLk+scLp/gDPNuNqLKMMWDAMjEFgAT7PJRyHmecGAYWfazWIGB/uW+lOAQxRkY7Ki2PBpAzt5njGSQYwR2SLZhz9kmWdrijUI2pj5mefDEie4fY5l+nC9pbeo1/dBiZ6TTXYRR0UiVHzzVyBD0Ep1uFweQhJoIj6bTDqrhndeNPlATX4VPSUK3DjiekPUkTOp5gSXekiL6bG/AA5Vw6zElhsOXrI8zotSqKBzFj6b7T0bD1EA6TNzHBo+putj8hLO9S3M/wibdMlpYoLq7PUxrr24pqra3utnFNt1bS29tiNJ8jFQFWqxp9irVH0s9Jz3aSqLNWrsLdmWHIc7XJubQRwmf1sOCi9m9MnV2dVA6BvxKDup9CJFmfE+IxCGkzKlG+9Gkgp0zv+9pF295M6UOtShxucyeJ6g0xPHOGQ9hSY9xiXxWkmlVJKCoEpIdQGm6q37oUW8QT4nMqGJTDNh6qOKVN9QLL2lMlE0NUQspOki56d07zzXD4zA9iitSC2bemVdqnt+124IuAl9uvKPxFXLjTYikQ+htABq7PoXTudtnB38CSR0Ofuu72DSGWGYlyxPaEGm+Jr79jSBpns8VgAwI3Gx0+4Abja43YDFUSztTUYXGaqiX10xejdl0gm45/lznjmCzOtTakUqMOxJamCbqhb2rIdrHe463MLX4/qVCtSrRRqyI6U6oLBRr0k66PJxdR1Hv5SuGeKu/Q3BhLhv5ylcaFNZGp01terWbVpxVRk27Kql9iB3htYbwkzTEVD2yKNvZDWOymgzFr/wBoAX84HZRm1KrVXs3OogPUZ96hRmJfB072aytZ1O+wINhtCbO8awGJJfSlK1+ndbDtsOpu7LJY2mmJo8u+1N7/AHLyon3bU4Bw7+069sFcWHZG3ie6m/kICmJcFkeDkU7NXJ8grYk2pqbfi6R0SMtEJIA5k2Hvn1lwVgBRwdFLckH0nhOWcAVlxFHUVKhwW93vn0XhV0oAOgtHVMhJlmwigri62KDtpva+3LlFHsQ3Ag4cSNsNKylx1ki4thzE4256uhNhpDUwt5dTHr1ElFdDDULSYv3FvGdfDkKfQ/SbRRTyMhrIbHrsfpLlNNUzO8bi7iBubcK1WWm9EJUXQA2hrsWAuWIPPY9PCZmE4cZqVeozMj0PbplCAuxIDuSACQNgAdyt7XnaOY1qDXpVGQ73AOx9VOxlrB8Q1KbFtFJ2LvU1MGvqcANsGsQQoG4Nt5ojOBw5qWoHrSUDaFrcVK19eGpNcWsbEKxLFnUFdiSw535SDMc5oVKTKmFp02YABgEO4be5tcXULsLb3kXp+0Cv0Y2KyypTVXbSA1u6GBdbrqXWg3S67i8gWb+a5rTrKAEcWqNWswQ3eo13UtzKgbKPAC/lPVzmmaoqCgAAGATugfzgdTsvS1vTaQnp8Mkr9GChYEMt7oQwNrgFSCCffaEfEWf4vEUUFZOzQHcgFe1e11LA+Av5SPGcRs6OnZU9Lghr6iTys1wRuLLvbmCdrzNzHNa1YAVGuBawsBawsOl9olJK0mJp+jV42yl61PCsOlOw8PZSBdXIqo5C89L4ex64lT276RRVKaIo5gDmfEm01fv9Cn/NUdR/E9pc8rT5VGrFgjLGqTs87yPg4tZ650L+HkTCDMc6XDoKVAhbeH18pczCoaz6mNtraV2UCZ9bKqZ5iS+KS4RL4CT3bLP2f5jUr45Q1QsACSOk91Vtp4rwZgEw9V6i8wu3zhxgOLbrZx05iXQnrVmLPieOWlmviOJ6KsVOq4NjtFBOriGueR3525xSwpoxitucZeaTUhIOy8px1I9Q4+ip2YPSMNAGXGpRjUfAwuLFUkVxhvAyGuXVWN+QP0luxEgxbXRtv3T9I6E5M8/fff8AQnFWcfunnHpiB1kjgye+49UjgkjbFrEcWtunxkHGTJKSJlSSASsuMElTEjwi0y8jUkyTTI3E42JJkTPeCiDZvcKVN6i/2T9Zuk+UwOELaqlz0H1MKTTB5WkpPc6nSf2lf3/7M6oZWd7TVfCAylVwi/iESkaGrK2EzLQx35i0hoZnY84/EZVq9kj3QdxuFrUj7JI8ppw5EtjD1WBydhnSx7ECx2igMM0I8R5foRTV3Dn9k9aBEbplhqAPT4SI0LdSPX85yqPQJojKxr0vKTdm3r6bzhNuYiHZUNISF6V5oG0iqUr8t4IGeSZ7TNOs6+B+RmS9U+MO+Msmdz2iC5GxHUiAVUFTZhb1m/C1JHD6rC4TvwRsfOOT1i1DreOUjxl7ZlZIF8L3EcGbxiVx4iSaltzH685U2QtolSs23OPFYyD70oFrk/G0dRR6h7qkD8R/hK3H2qJQ7knSQR5HS7pOqxJ5ekvVGrr7Fm98p4HDFAPrNSjqOwBJ9DMzkrO/hxuONIoVM7xCDvoQPfNHC5kpFyBvzvzkiE9R+vQzr0kbmo+H8Y3K1RNRp2S0sQgNwAD5S2tRTzmUcvQ8mZfQ7fAxfdai+yyn1v8AUSBYXmwVEm+lZ2Z5Fb8I/wAQij3FsPwvEFRPOalHikH2lPqJ5tRz4/vL8D/Ay/Qzim371vUSyWGa8FEOpxS8npWGzqk3J7HwO3wM0aeJUjn9DPMqVYHkQfSWaGNZD3WI/XXxldUX8nozoh/y/IyN8MOh9xgph+I2HtC/68RL+Hz9DzBHpv8ALYyI9zVq0GPMXmNj8mp1PaQH3TUo5sjcmHodvkbSytdT06dIq9BfsBsRwZh25XX0J+kpNwTT37z28rT0R6KHrv4Hn8ZXbA/685LuZF/kQeHC+Yo8/XgtPxt8vykycG0ufePv/KGdTCN0sZXqUSvQj4/WJ5sn2mNdPh+yjBo8OUkHsbeJ/OWhhEHs7fSaBPhG1rHmJVJuXLLIxUeEUDRFuQPvt8J00vWTGkvO9ufSRhGHIiNIY0X5Enb4flOqPOIOeVgflHWG+8nbFSEAfWduf10jQLfr9WnCCPH3ySZFof3pyN1jqBFGFM8riiinUPOD6dQr7JI9DaXaWb1F5kN6j+InIonFPklGco/K6NbLs0NTbTb37TRLxRTFnioy2Ov0mSU4XJklKuf9d5eXEOtirEen5RRSiWxrjuW6efVANwp9R+U08uzU1B7OnnyPp0tFFBCZpCqbXjwb3iiiBkT0QeYEr1MILbE+/cRRSLRKzNc9636+EQTeKKJquBrcZUS195DfpFFLERY6JWnYoITFaKKKToh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6" name="AutoShape 16" descr="data:image/jpeg;base64,/9j/4AAQSkZJRgABAQAAAQABAAD/2wCEAAkGBxQSEhQUExQUFRUVFxcVFRQXGRccFBQUFxcYHBcUFBQYHCggGB0lHBcXITEhJSkrLi4uGB8zODMsNygtLiwBCgoKDg0OGxAQGiwkHyQsLCwsLCwsLCwsLCwsLCwsLCwsLCwsLCwsLCwsLCwsLCwsLCwsLCwsLCwsLCwsLCwsLP/AABEIATUAowMBIgACEQEDEQH/xAAcAAABBQEBAQAAAAAAAAAAAAAGAAIDBAUBBwj/xABHEAACAQIEAwUFBQMJBgcAAAABAgADEQQFEiEGMUETIlFhcTKBkaGxBxRS0fAjQsEkM0NicnOS4fEVNGOCk7IXdIOio7S1/8QAGgEAAgMBAQAAAAAAAAAAAAAAAAECAwQFBv/EAC8RAAICAQMEAAMHBQEAAAAAAAABAhEDEiExBBNBURQy0VJhcaHB8PEiM0Kx4SP/2gAMAwEAAhEDEQA/AArMRMJ+ZmvjqkyGkcfBKfJE4kDyw8rvJkDmH5wly2pBvDLvCXLqcpy8FuM0zWMYahjxRMcKBmYvILmctCjJ+CcViFDogCnkznSCPEDc/Ka//htWUXqVsOlud2awHqVEmscn4IOcV5ADROiiZ6APs7qb2xGHNrX3bry6dZmZhwvVo31Gmbfhbf4ECN45rwCyQ9gqMPHDCzS0TuiV2WUUBhY8YeW9M5pisCuKMd2cm0xaYWBBpnCJORGEQsCK0UlnI7AGMbM8zTxwmaZthwZJckTytUll5WcSREmy9d4XZZTgrlqG8L8tXaZ8xfjNFaYjgscgjrTPTLrRLW4+w9B9B+8sq91kp6h3CljYsRbpKGN+0GjU7P8AkeIYgaHLtcVKakFFIv5C52PnBnMcVeu56Db4bS9iqqAAa1vYbTUsrXBzZyp1RsVvtJ1A6sGe86ljYd5UvpU+NtrfxkCceYZ2PbU8QNTVD3be1UZbcm6AGYmJYWO9+UwWqd4EDe94u47CM78Ho+oHddQU+zq9q3TV5ztoyhU1KrDkwB+IjpX2pPc3dxIU5EY2SWBieVHSY0mIicIkvhyPeOH1kbSQrIysksCI94bFO6Io+zEXeZmV8vJkS5R5QtGGEeMMJco0VOQJjJvKPGRDwhYtAeEkWkI6FYM4bJrdJp0MHaaopiOFODimNSZQFGd7KX+zlrB5c1Q7DaLSg1M89p5K3a1tNMVglj377XANu6ReUcVSGremF6WQsPjcmE+ZVGpVaoRiAzkG3XTYfwkCYSm1i58Nzy9Zypbzk/Bhm2ptsGmwgsxGoBQLknlf/SZbIWdVXkzABuvz2noWYYKilJ+ybUCFJ8L3P5wZawsfw7/P9fGThLgnjyILsHgRTRUFzpFrnmfOS9lLiC4B8ReLROoaikaU4aUuFIwpALKvZzhpy1pjCsAKrJI2WW2EiYQAg0xSXTFEFmkBHgRCKSInYhOgR6rAZwCPAjgJ2IB1CncgQ1ynCoqX8AT8BeBStbeWsRnxSjUXqUYD1ItFLbcAAxNc1H8z3j6tufrNTBZS9YEAgBbXv18pnYNf2p9bfT8paq4x1qsFOkXN7TjxvSYMjbbou5hgVWmwU37vwIMFK9Kyk+74wjwz77/hI+d5jY1PaHrLOEhR2CrJn10KR/qgH3bfwlorMzhV74ZfIsPnNRmnTg7ijfF7DCJGwjyZGxkhjDIzHExpjGMaRkzrmMiA5FOxQEaIMeJCGjg8AJgY4GQao8NGBPqi1SG87eICXVKmaPak1/L6iT3lvLcKlV9NQalHeI6XB2v75GauLQMF8BlrnVWNlRKi02DGz6nsQNPPkQZtJw0hzH7u9Rjen2hZbAgnpY32mznVLtaKHSS1Sth3qAA7MKQJJtyAFvlOpl7DO2rFGCmjoVz7JICkgeczLDGNLngyaFZWwfDVJloONRV3Zag1fu94KQQNt1HxmBn+U0KFDU7kVqmp6a37uhXtp9dJB9Yc8O4hUoYdT/SNVC+oZ2t8AfhBzP8AL6WJos7Uw5pUcQisf6KpSqbehYb+6Tljjp25/gehA3whWvScfhqH4ED/ADm4TBng5rCoPNT9YRFpZhdwTNEXsjrGRsZwtI2MsJCLRhaNJnIxiM5advGkxAdijZ2AE+qOVpBeOVoCLF44NIA00cDlT1OlhBuhqLfBXDR4MJsJw0Ou806XD6eAkdaLVgkA8jxGeDCKz6dTGwQdCQwY6j4bfOHVbh1D0E85+0vLexNFRyfWfSxQfxleTJUG0RyYnGNhFh8Jj2sVxNEipUVqtNUs1PtVDC7NzAW2wtsBKuJybFPXpMmYVXosKhar7Jp9mbOAB42+U1KPFOGLpaqtqNS1he1SmaIU1OX7rMR6KZQocRYSmyYVawakyVlevayq9U7c/C5ueW485FuHv8zGNybLkxCasPi8RVRKiga9hTJ3drECxAubjxgbjs6q02rLRqsadUsGuB+0B21EHkSOsP8Ag7LUw2Hq0mqpVDuoZqZuAKg0Df4H3zznP8qqUL6l7odqeroWXnt85mzJrS1z5GxvCr2dx4r9D/nCQtBPhx7VfUEfT8oT3mrpn/5lsOB5aN1RhMbeXkhzTl5wmN1QAfGGNLThMBnbxRl52ICcTsjNQS5lNDtHHgIAlZt8P5RqIZh7oZ0aKoOUblOHCqNpdahc2lLtm+DxxVFdcRfYCX8NH08KAOU6jAGNRI5c8WqiShJ4/wDbl/vGGA6UnPxcflPZAbzw/wC3HEj77TX8FFb+rMxt8LfGQzL+hmOcnJUAtGqVvudwRIQd7x+FQNzYLsSB1MZo5+W0x6GZ6DPgyrpo1jfoPcd/neUs/rM47zM1t9yTva19/LaZ2S4tqast9mtfztyncdjdW0zdqcZt+AUXbIMjNqw/XQwpLQRwNcLWTzIHxhRqnV6b5C2KJdUaWkZeNLTQSJS05eRa4tcAHlo0vGO0jDwAm1xSHVOwA52sN+GKShVO1zPPg80sHnL0hYbj6ekTA9lwrDYCXVnl2T8Y72c2MLsLxKjDmJU506NePp9asJ2q7bSjUvfrM05+niJRxvE9NRzEi52aMeBQCKrmApKWZrBRck+AnifEGW1swZ8UTo7R7qrcyg7o9LKB67zR4q4iNcLTViFLAuQdyL7C/wA/hLWGzSnVbTTPdWyjzsOnpaNVLkw9TNaqiYOF4aSiN+856+A8vCJspXwtCHENYm/O0z2eT0ozGfUycAAgbTCzXC6CLbi0LDVPKYeeINOr8PORlFMaBupSNww6WI9RCnB4sOoPXqPA9YJnFb7TRwGLsQ3Q7MPDzlcJaHT4LKCAvFrkBec1zSBPrnC0h1xa4wJC0aTGao0mKwJNUUh1RQAj38DFeejnI6Z6CRnh6n4CU95Gr4Z+zzwxLUYcmI95/hD6pkCeUjHDqHoId2L5QLDOPDAkYmp+NviYi/Um/rDY8MJ4CZ+fcPLTw9VxzVSYdyPhCnjyVbYAZnX2tfnvFlOZmi4YjluOfv2vIcRufSPwZViFfzs36+EzRk7McnbDDF52hAa5Jcmw6gDx+numd/tgFv1zmRnTqCgSxCC23ib3lGnW8fG8ueTcSQT1M0G1vfMrOcxI1L0YSsGuLmWMbQWoqkdLg+oj12Mwqct0ja3nzjGwxEnw9LunxvKJyRNGzhKl1F+Y2PukpaUsHUvqv4g/KWNU2Y3cUwRKWnAZHqi1SYUSs0YWjNUbeAyTVFIrxQAP0zjzk3+1TaAQx/nLFPM9pyO4z0PaiGBzC/WTLjTaBi48y1TzOPusTwR8BfSxpkWcs1ai9FLa3Fhc2G2+590G1zKZec5mWFgbeYNjJxyWzPmxVB/gZeP4cxSOR2RuBqIDIe6NjyaQpk+IYsoo1CykKwAvZiAQvra3LxHiJHXzauh2rVORG7E7Egnn5gfCEOSZfmtcFqd0Qixq1lpqhFgL6nW7CwFyAb6V8BL1GMntZwQQIkho90HxnoWXfZxTY3q4lqhJuVwtIsl/DtCNA+AhFQ4WwNEC+Hp38cVXW5/9NNQ91o1gl5Czx9aRO1/z+E08Hw5iavsUKzeYRrf4iLT2fBlU2orTQf8AAwtQ/wDyGy/KWG7Vv3cY3q1CmP8A2kNH2PbCzyml9n2Pf+hCj+u6C3uBJizLgfEYWiajtSa27KjEsB1bcDYT0rEYBjzw9I/3+Kqt8RpYTIxWCHaAdjhU7hUGgdjruGpVTpGzIrAE/vafKJ4Y1+/oOzzx8KEpU2BBNS7Hy5WX9eMgvLmYm1LD8vYP8OcztUvxfIiceCW85eR6pzVJjJSYy84TGFowH6pyMigFFJa0lTESppjgswvp2dddbHyXlxUX3o+MpBZ3TIfDyLF1mMv/AHwys1YsQNySQAPHykVjNHhpR98w2rcdtTv/AIhb52hHDJPgjm6iEoNJ+D0vhfgynhwKtVFqYiwYlgrJQ8kVu6GHV268gYQlA5v3qh6FV7Qg/wBWrVtSX/lUSDOM/wAPRp131LWqUNN6IOwqObIOVr35ncix5coOZpxrWqYB6iXw+IpVlpVVABsGDWtrFx7J94M7GLp20qR55sMDgnfnT1D/AI9ZmH/SQFI40GpDeth6C9NFJU+buR8oIfalWYYTCkO4LGzEMRqBp3Oqx33nfteUfcsLtyqC3/RaWQw3p++/yCwkxmKw9Mr22Y1BrAKjtaaageRXs0BI87xtShghXGHepVeseVN62IY203vu1rWBN55v9oYvTy7/AMonztLeU5322YYfEc2XCtr/ALylQqg/HSD75Ps/06k3w/8AgwkzrMcnw9bsqtCk7ggMeyFQUyfxs3XyFzLmbZVTorUqUqOHpBUJU0lA1gAtorKqi1wAy7mxQe8b+z/LcLUw1evjeyJq1Wp66pA/cDNpYnZiWY3G+whNnWIKriNB7rEDxDJ9ycj1GymZ8603FN7c+mPwebZ7RKJRBt7OxBvcbeQ8ZkXm3xRYChbX7JvqvzAXkD0mDeZsfyothwPvFeMvO3kyQ4tGkzl4iYAKKcvFADPBjtUhDR4MQyUGdvIgZ28Bkl5ay1v21L+8T/uEo3lnLm/a0/7af9wifAnwHmOQGvUbSFCYqilQ9ahfFO4YjwAAF/KVuJad2zQjl94oD/mHbXH1+MMa3Cj1zW1EItZXBJ3bWtc1KFQKOYszA3INjJqXA6fdfu7VWLNU7arVAGp3FwANV7Dfrfr4zqRzQj5/e30MbTML7UiPueEAIuCLjqL0tr/CO+1bEpUwWHCOraai6tJB03ovzt6GQcQ5PhcGKeGcYyt2rGuop9lqLAaNNtNzt0secZgsLlbYGq5OJCUqgZ6TMgqGqVKoBYWNwWHPxvyjjSUXu6fr2MZmyBsRkysLq1GirDxB2MyuF8oNPMzhm5qK9K/jei4VveCD74TcO4zB43EUEelXo1qCL921vsyJuOQFzbfcbgGNfiDCtmXbUcLWqurpSfEox7MFv2YcqAV02NtRIuBt0kNUknGvH8EwPpYikMtxGGrHTXpVu1pKbi7ELTceZFm28/KHmO/3c/2af/5zzHzjE5fiVq4mrhagdcQMMyU6gDV6hB3A2B2A32Jm9nyaadZQNNiAF56QMBUAF+tuUp6iVx4rn9OAAPjIEdhf8H8F6wcvCHjMbYY250+vPksGrzDD5UWw4JCYozVO3kyR28V428beAEl4pHeKAGcDHAymK0eK8Vki2DOgyqK8eK0ALF5eyOmGxFBTyNVL2521C9vdMwVJfyOrbEUSDY61sfA+MdXsJ8HqVbiPFFnKOadiCCy6qPnSFJFLm2pRqvuQeXKFHDfEq4pbEpr5XRiUY+A1AMpsL6WA8r2MDSleprFKkaiI3Zs+6sCReo6MdrBiOh+EzQ9JUFdKppdqrU9dmL6talWAtY6AovbcA7HVa/SeKMlXn7v1MdhD9oDVRj8E1C3ahKhp33GoXNrdYG4zDq2WPWVmao2LHbgi1v2dQobDoS5N/E26T0/JKdPGClXrIPvOHOgsrNZXADalCmxVlYMNtw0iwnDeEZ8Qi0q2itrWoxb9i9RXu2gX1IytexsBzAvFHOsaUXyvqx1YOcRm+aYE0dyMMCNP4RSrEcv6s1PseC/cntYk1jq8+4mm/umvwvwfh8G5q0y1RyCodyp0r1VdIA6WJ8pgJwu+Dxf8nxtOjSqujth2OligbdBv3r94A7bG28qnkhKOi/W/vn6k0CXDQD5hSWqT2f3uo6g8jXUXUH4JD3iM7Yj+2f8A6NSDeYcJ4qjh6lQU9VanjVxVJaZ1FksLjxFiAbW6TfzqtrWqw21HVY3BF8BUNiDyIkM8lLdPwx+AA41bbC/3fjf8MGQ0JONjthvKmR8kgyJjh8qLYcEl4iYy8UmSHapwmNvLWU4Q1q1OmP3mA9194gCvJuC2rUadQ374v7rm3yintGX4JadJEA9lQPlFFTI2j5GijzTI6GNtETORTsVoAOQm49RCXKcCVq0mtydT8DBqmbEHwIPzhrl+OXXT/tL9RHED17hSt/JaZI0hjUYrz5sxIN7k8yPhPMcbg6eHxb0qy1BSVmIUbPpZboQD/wAv+GGOQ5uFoVqTVAtWkzGlUN+zZjdwhPU3NivpaYOc4/EValPGmig0LoNJhr0r3rtVuB+I7c17t+c6uBNSl9/7Rjkbv2fVXCmmCvaNh2ZASNgjfsWdR7IPakWPRRNOpgayBtCVafa0nWyuGerirbVazr7BILEHUASqg6dhB7hlhSpviHbR/J6GHDW/pKtQ6V5WF17Pc8gwPKGGcZlVpCgFAXXTqF13Zl0IpOkgElgNVtjcgbGZeoSeR0SjwUalLEYdQtHtghJSkllqCmilFQuxBI1Eu7Ek90WABNxezeuzVqn7LtKeHpm+plFLtKiXZqgO5C0/wg/zjdZmYDiuoTTvoKVLGg7W7XGJpu/Z0wy6KiHmCCLcrnmQ5pmlKkwpOGZqiOyoBfWqFQyi5sSdYAXre0y1fBMHv9tAJToVDYImmufacoECg93kdWxG9mFrncyPO0AFZRyBsPQYGoBvLr5bg6+1NjTNlYpTIVe67e0litw7OCOhPK9pDm1Au9ZRfd7X3tY4OoLk+scLp/gDPNuNqLKMMWDAMjEFgAT7PJRyHmecGAYWfazWIGB/uW+lOAQxRkY7Ki2PBpAzt5njGSQYwR2SLZhz9kmWdrijUI2pj5mefDEie4fY5l+nC9pbeo1/dBiZ6TTXYRR0UiVHzzVyBD0Ep1uFweQhJoIj6bTDqrhndeNPlATX4VPSUK3DjiekPUkTOp5gSXekiL6bG/AA5Vw6zElhsOXrI8zotSqKBzFj6b7T0bD1EA6TNzHBo+putj8hLO9S3M/wibdMlpYoLq7PUxrr24pqra3utnFNt1bS29tiNJ8jFQFWqxp9irVH0s9Jz3aSqLNWrsLdmWHIc7XJubQRwmf1sOCi9m9MnV2dVA6BvxKDup9CJFmfE+IxCGkzKlG+9Gkgp0zv+9pF295M6UOtShxucyeJ6g0xPHOGQ9hSY9xiXxWkmlVJKCoEpIdQGm6q37oUW8QT4nMqGJTDNh6qOKVN9QLL2lMlE0NUQspOki56d07zzXD4zA9iitSC2bemVdqnt+124IuAl9uvKPxFXLjTYikQ+htABq7PoXTudtnB38CSR0Ofuu72DSGWGYlyxPaEGm+Jr79jSBpns8VgAwI3Gx0+4Abja43YDFUSztTUYXGaqiX10xejdl0gm45/lznjmCzOtTakUqMOxJamCbqhb2rIdrHe463MLX4/qVCtSrRRqyI6U6oLBRr0k66PJxdR1Hv5SuGeKu/Q3BhLhv5ylcaFNZGp01terWbVpxVRk27Kql9iB3htYbwkzTEVD2yKNvZDWOymgzFr/wBoAX84HZRm1KrVXs3OogPUZ96hRmJfB072aytZ1O+wINhtCbO8awGJJfSlK1+ndbDtsOpu7LJY2mmJo8u+1N7/AHLyon3bU4Bw7+069sFcWHZG3ie6m/kICmJcFkeDkU7NXJ8grYk2pqbfi6R0SMtEJIA5k2Hvn1lwVgBRwdFLckH0nhOWcAVlxFHUVKhwW93vn0XhV0oAOgtHVMhJlmwigri62KDtpva+3LlFHsQ3Ag4cSNsNKylx1ki4thzE4256uhNhpDUwt5dTHr1ElFdDDULSYv3FvGdfDkKfQ/SbRRTyMhrIbHrsfpLlNNUzO8bi7iBubcK1WWm9EJUXQA2hrsWAuWIPPY9PCZmE4cZqVeozMj0PbplCAuxIDuSACQNgAdyt7XnaOY1qDXpVGQ73AOx9VOxlrB8Q1KbFtFJ2LvU1MGvqcANsGsQQoG4Nt5ojOBw5qWoHrSUDaFrcVK19eGpNcWsbEKxLFnUFdiSw535SDMc5oVKTKmFp02YABgEO4be5tcXULsLb3kXp+0Cv0Y2KyypTVXbSA1u6GBdbrqXWg3S67i8gWb+a5rTrKAEcWqNWswQ3eo13UtzKgbKPAC/lPVzmmaoqCgAAGATugfzgdTsvS1vTaQnp8Mkr9GChYEMt7oQwNrgFSCCffaEfEWf4vEUUFZOzQHcgFe1e11LA+Av5SPGcRs6OnZU9Lghr6iTys1wRuLLvbmCdrzNzHNa1YAVGuBawsBawsOl9olJK0mJp+jV42yl61PCsOlOw8PZSBdXIqo5C89L4ex64lT276RRVKaIo5gDmfEm01fv9Cn/NUdR/E9pc8rT5VGrFgjLGqTs87yPg4tZ650L+HkTCDMc6XDoKVAhbeH18pczCoaz6mNtraV2UCZ9bKqZ5iS+KS4RL4CT3bLP2f5jUr45Q1QsACSOk91Vtp4rwZgEw9V6i8wu3zhxgOLbrZx05iXQnrVmLPieOWlmviOJ6KsVOq4NjtFBOriGueR3525xSwpoxitucZeaTUhIOy8px1I9Q4+ip2YPSMNAGXGpRjUfAwuLFUkVxhvAyGuXVWN+QP0luxEgxbXRtv3T9I6E5M8/fff8AQnFWcfunnHpiB1kjgye+49UjgkjbFrEcWtunxkHGTJKSJlSSASsuMElTEjwi0y8jUkyTTI3E42JJkTPeCiDZvcKVN6i/2T9Zuk+UwOELaqlz0H1MKTTB5WkpPc6nSf2lf3/7M6oZWd7TVfCAylVwi/iESkaGrK2EzLQx35i0hoZnY84/EZVq9kj3QdxuFrUj7JI8ppw5EtjD1WBydhnSx7ECx2igMM0I8R5foRTV3Dn9k9aBEbplhqAPT4SI0LdSPX85yqPQJojKxr0vKTdm3r6bzhNuYiHZUNISF6V5oG0iqUr8t4IGeSZ7TNOs6+B+RmS9U+MO+Msmdz2iC5GxHUiAVUFTZhb1m/C1JHD6rC4TvwRsfOOT1i1DreOUjxl7ZlZIF8L3EcGbxiVx4iSaltzH685U2QtolSs23OPFYyD70oFrk/G0dRR6h7qkD8R/hK3H2qJQ7knSQR5HS7pOqxJ5ekvVGrr7Fm98p4HDFAPrNSjqOwBJ9DMzkrO/hxuONIoVM7xCDvoQPfNHC5kpFyBvzvzkiE9R+vQzr0kbmo+H8Y3K1RNRp2S0sQgNwAD5S2tRTzmUcvQ8mZfQ7fAxfdai+yyn1v8AUSBYXmwVEm+lZ2Z5Fb8I/wAQij3FsPwvEFRPOalHikH2lPqJ5tRz4/vL8D/Ay/Qzim371vUSyWGa8FEOpxS8npWGzqk3J7HwO3wM0aeJUjn9DPMqVYHkQfSWaGNZD3WI/XXxldUX8nozoh/y/IyN8MOh9xgph+I2HtC/68RL+Hz9DzBHpv8ALYyI9zVq0GPMXmNj8mp1PaQH3TUo5sjcmHodvkbSytdT06dIq9BfsBsRwZh25XX0J+kpNwTT37z28rT0R6KHrv4Hn8ZXbA/685LuZF/kQeHC+Yo8/XgtPxt8vykycG0ufePv/KGdTCN0sZXqUSvQj4/WJ5sn2mNdPh+yjBo8OUkHsbeJ/OWhhEHs7fSaBPhG1rHmJVJuXLLIxUeEUDRFuQPvt8J00vWTGkvO9ufSRhGHIiNIY0X5Enb4flOqPOIOeVgflHWG+8nbFSEAfWduf10jQLfr9WnCCPH3ySZFof3pyN1jqBFGFM8riiinUPOD6dQr7JI9DaXaWb1F5kN6j+InIonFPklGco/K6NbLs0NTbTb37TRLxRTFnioy2Ov0mSU4XJklKuf9d5eXEOtirEen5RRSiWxrjuW6efVANwp9R+U08uzU1B7OnnyPp0tFFBCZpCqbXjwb3iiiBkT0QeYEr1MILbE+/cRRSLRKzNc9636+EQTeKKJquBrcZUS195DfpFFLERY6JWnYoITFaKKKToh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8" name="AutoShape 18" descr="data:image/jpeg;base64,/9j/4AAQSkZJRgABAQAAAQABAAD/2wCEAAkGBxQSEhQUExQUFRUVFxcVFRQXGRccFBQUFxcYHBcUFBQYHCggGB0lHBcXITEhJSkrLi4uGB8zODMsNygtLiwBCgoKDg0OGxAQGiwkHyQsLCwsLCwsLCwsLCwsLCwsLCwsLCwsLCwsLCwsLCwsLCwsLCwsLCwsLCwsLCwsLCwsLP/AABEIATUAowMBIgACEQEDEQH/xAAcAAABBQEBAQAAAAAAAAAAAAAGAAIDBAUBBwj/xABHEAACAQIEAwUFBQMJBgcAAAABAgADEQQFEiEGMUETIlFhcTKBkaGxBxRS0fAjQsEkM0NicnOS4fEVNGOCk7IXdIOio7S1/8QAGgEAAgMBAQAAAAAAAAAAAAAAAAECAwQFBv/EAC8RAAICAQMEAAMHBQEAAAAAAAABAhEDEiExBBNBURQy0VJhcaHB8PEiM0Kx4SP/2gAMAwEAAhEDEQA/AArMRMJ+ZmvjqkyGkcfBKfJE4kDyw8rvJkDmH5wly2pBvDLvCXLqcpy8FuM0zWMYahjxRMcKBmYvILmctCjJ+CcViFDogCnkznSCPEDc/Ka//htWUXqVsOlud2awHqVEmscn4IOcV5ADROiiZ6APs7qb2xGHNrX3bry6dZmZhwvVo31Gmbfhbf4ECN45rwCyQ9gqMPHDCzS0TuiV2WUUBhY8YeW9M5pisCuKMd2cm0xaYWBBpnCJORGEQsCK0UlnI7AGMbM8zTxwmaZthwZJckTytUll5WcSREmy9d4XZZTgrlqG8L8tXaZ8xfjNFaYjgscgjrTPTLrRLW4+w9B9B+8sq91kp6h3CljYsRbpKGN+0GjU7P8AkeIYgaHLtcVKakFFIv5C52PnBnMcVeu56Db4bS9iqqAAa1vYbTUsrXBzZyp1RsVvtJ1A6sGe86ljYd5UvpU+NtrfxkCceYZ2PbU8QNTVD3be1UZbcm6AGYmJYWO9+UwWqd4EDe94u47CM78Ho+oHddQU+zq9q3TV5ztoyhU1KrDkwB+IjpX2pPc3dxIU5EY2SWBieVHSY0mIicIkvhyPeOH1kbSQrIysksCI94bFO6Io+zEXeZmV8vJkS5R5QtGGEeMMJco0VOQJjJvKPGRDwhYtAeEkWkI6FYM4bJrdJp0MHaaopiOFODimNSZQFGd7KX+zlrB5c1Q7DaLSg1M89p5K3a1tNMVglj377XANu6ReUcVSGremF6WQsPjcmE+ZVGpVaoRiAzkG3XTYfwkCYSm1i58Nzy9Zypbzk/Bhm2ptsGmwgsxGoBQLknlf/SZbIWdVXkzABuvz2noWYYKilJ+ybUCFJ8L3P5wZawsfw7/P9fGThLgnjyILsHgRTRUFzpFrnmfOS9lLiC4B8ReLROoaikaU4aUuFIwpALKvZzhpy1pjCsAKrJI2WW2EiYQAg0xSXTFEFmkBHgRCKSInYhOgR6rAZwCPAjgJ2IB1CncgQ1ynCoqX8AT8BeBStbeWsRnxSjUXqUYD1ItFLbcAAxNc1H8z3j6tufrNTBZS9YEAgBbXv18pnYNf2p9bfT8paq4x1qsFOkXN7TjxvSYMjbbou5hgVWmwU37vwIMFK9Kyk+74wjwz77/hI+d5jY1PaHrLOEhR2CrJn10KR/qgH3bfwlorMzhV74ZfIsPnNRmnTg7ijfF7DCJGwjyZGxkhjDIzHExpjGMaRkzrmMiA5FOxQEaIMeJCGjg8AJgY4GQao8NGBPqi1SG87eICXVKmaPak1/L6iT3lvLcKlV9NQalHeI6XB2v75GauLQMF8BlrnVWNlRKi02DGz6nsQNPPkQZtJw0hzH7u9Rjen2hZbAgnpY32mznVLtaKHSS1Sth3qAA7MKQJJtyAFvlOpl7DO2rFGCmjoVz7JICkgeczLDGNLngyaFZWwfDVJloONRV3Zag1fu94KQQNt1HxmBn+U0KFDU7kVqmp6a37uhXtp9dJB9Yc8O4hUoYdT/SNVC+oZ2t8AfhBzP8AL6WJos7Uw5pUcQisf6KpSqbehYb+6Tljjp25/gehA3whWvScfhqH4ED/ADm4TBng5rCoPNT9YRFpZhdwTNEXsjrGRsZwtI2MsJCLRhaNJnIxiM5advGkxAdijZ2AE+qOVpBeOVoCLF44NIA00cDlT1OlhBuhqLfBXDR4MJsJw0Ou806XD6eAkdaLVgkA8jxGeDCKz6dTGwQdCQwY6j4bfOHVbh1D0E85+0vLexNFRyfWfSxQfxleTJUG0RyYnGNhFh8Jj2sVxNEipUVqtNUs1PtVDC7NzAW2wtsBKuJybFPXpMmYVXosKhar7Jp9mbOAB42+U1KPFOGLpaqtqNS1he1SmaIU1OX7rMR6KZQocRYSmyYVawakyVlevayq9U7c/C5ueW485FuHv8zGNybLkxCasPi8RVRKiga9hTJ3drECxAubjxgbjs6q02rLRqsadUsGuB+0B21EHkSOsP8Ag7LUw2Hq0mqpVDuoZqZuAKg0Df4H3zznP8qqUL6l7odqeroWXnt85mzJrS1z5GxvCr2dx4r9D/nCQtBPhx7VfUEfT8oT3mrpn/5lsOB5aN1RhMbeXkhzTl5wmN1QAfGGNLThMBnbxRl52ICcTsjNQS5lNDtHHgIAlZt8P5RqIZh7oZ0aKoOUblOHCqNpdahc2lLtm+DxxVFdcRfYCX8NH08KAOU6jAGNRI5c8WqiShJ4/wDbl/vGGA6UnPxcflPZAbzw/wC3HEj77TX8FFb+rMxt8LfGQzL+hmOcnJUAtGqVvudwRIQd7x+FQNzYLsSB1MZo5+W0x6GZ6DPgyrpo1jfoPcd/neUs/rM47zM1t9yTva19/LaZ2S4tqast9mtfztyncdjdW0zdqcZt+AUXbIMjNqw/XQwpLQRwNcLWTzIHxhRqnV6b5C2KJdUaWkZeNLTQSJS05eRa4tcAHlo0vGO0jDwAm1xSHVOwA52sN+GKShVO1zPPg80sHnL0hYbj6ekTA9lwrDYCXVnl2T8Y72c2MLsLxKjDmJU506NePp9asJ2q7bSjUvfrM05+niJRxvE9NRzEi52aMeBQCKrmApKWZrBRck+AnifEGW1swZ8UTo7R7qrcyg7o9LKB67zR4q4iNcLTViFLAuQdyL7C/wA/hLWGzSnVbTTPdWyjzsOnpaNVLkw9TNaqiYOF4aSiN+856+A8vCJspXwtCHENYm/O0z2eT0ozGfUycAAgbTCzXC6CLbi0LDVPKYeeINOr8PORlFMaBupSNww6WI9RCnB4sOoPXqPA9YJnFb7TRwGLsQ3Q7MPDzlcJaHT4LKCAvFrkBec1zSBPrnC0h1xa4wJC0aTGao0mKwJNUUh1RQAj38DFeejnI6Z6CRnh6n4CU95Gr4Z+zzwxLUYcmI95/hD6pkCeUjHDqHoId2L5QLDOPDAkYmp+NviYi/Um/rDY8MJ4CZ+fcPLTw9VxzVSYdyPhCnjyVbYAZnX2tfnvFlOZmi4YjluOfv2vIcRufSPwZViFfzs36+EzRk7McnbDDF52hAa5Jcmw6gDx+numd/tgFv1zmRnTqCgSxCC23ib3lGnW8fG8ueTcSQT1M0G1vfMrOcxI1L0YSsGuLmWMbQWoqkdLg+oj12Mwqct0ja3nzjGwxEnw9LunxvKJyRNGzhKl1F+Y2PukpaUsHUvqv4g/KWNU2Y3cUwRKWnAZHqi1SYUSs0YWjNUbeAyTVFIrxQAP0zjzk3+1TaAQx/nLFPM9pyO4z0PaiGBzC/WTLjTaBi48y1TzOPusTwR8BfSxpkWcs1ai9FLa3Fhc2G2+590G1zKZec5mWFgbeYNjJxyWzPmxVB/gZeP4cxSOR2RuBqIDIe6NjyaQpk+IYsoo1CykKwAvZiAQvra3LxHiJHXzauh2rVORG7E7Egnn5gfCEOSZfmtcFqd0Qixq1lpqhFgL6nW7CwFyAb6V8BL1GMntZwQQIkho90HxnoWXfZxTY3q4lqhJuVwtIsl/DtCNA+AhFQ4WwNEC+Hp38cVXW5/9NNQ91o1gl5Czx9aRO1/z+E08Hw5iavsUKzeYRrf4iLT2fBlU2orTQf8AAwtQ/wDyGy/KWG7Vv3cY3q1CmP8A2kNH2PbCzyml9n2Pf+hCj+u6C3uBJizLgfEYWiajtSa27KjEsB1bcDYT0rEYBjzw9I/3+Kqt8RpYTIxWCHaAdjhU7hUGgdjruGpVTpGzIrAE/vafKJ4Y1+/oOzzx8KEpU2BBNS7Hy5WX9eMgvLmYm1LD8vYP8OcztUvxfIiceCW85eR6pzVJjJSYy84TGFowH6pyMigFFJa0lTESppjgswvp2dddbHyXlxUX3o+MpBZ3TIfDyLF1mMv/AHwys1YsQNySQAPHykVjNHhpR98w2rcdtTv/AIhb52hHDJPgjm6iEoNJ+D0vhfgynhwKtVFqYiwYlgrJQ8kVu6GHV268gYQlA5v3qh6FV7Qg/wBWrVtSX/lUSDOM/wAPRp131LWqUNN6IOwqObIOVr35ncix5coOZpxrWqYB6iXw+IpVlpVVABsGDWtrFx7J94M7GLp20qR55sMDgnfnT1D/AI9ZmH/SQFI40GpDeth6C9NFJU+buR8oIfalWYYTCkO4LGzEMRqBp3Oqx33nfteUfcsLtyqC3/RaWQw3p++/yCwkxmKw9Mr22Y1BrAKjtaaageRXs0BI87xtShghXGHepVeseVN62IY203vu1rWBN55v9oYvTy7/AMonztLeU5322YYfEc2XCtr/ALylQqg/HSD75Ps/06k3w/8AgwkzrMcnw9bsqtCk7ggMeyFQUyfxs3XyFzLmbZVTorUqUqOHpBUJU0lA1gAtorKqi1wAy7mxQe8b+z/LcLUw1evjeyJq1Wp66pA/cDNpYnZiWY3G+whNnWIKriNB7rEDxDJ9ycj1GymZ8603FN7c+mPwebZ7RKJRBt7OxBvcbeQ8ZkXm3xRYChbX7JvqvzAXkD0mDeZsfyothwPvFeMvO3kyQ4tGkzl4iYAKKcvFADPBjtUhDR4MQyUGdvIgZ28Bkl5ay1v21L+8T/uEo3lnLm/a0/7af9wifAnwHmOQGvUbSFCYqilQ9ahfFO4YjwAAF/KVuJad2zQjl94oD/mHbXH1+MMa3Cj1zW1EItZXBJ3bWtc1KFQKOYszA3INjJqXA6fdfu7VWLNU7arVAGp3FwANV7Dfrfr4zqRzQj5/e30MbTML7UiPueEAIuCLjqL0tr/CO+1bEpUwWHCOraai6tJB03ovzt6GQcQ5PhcGKeGcYyt2rGuop9lqLAaNNtNzt0secZgsLlbYGq5OJCUqgZ6TMgqGqVKoBYWNwWHPxvyjjSUXu6fr2MZmyBsRkysLq1GirDxB2MyuF8oNPMzhm5qK9K/jei4VveCD74TcO4zB43EUEelXo1qCL921vsyJuOQFzbfcbgGNfiDCtmXbUcLWqurpSfEox7MFv2YcqAV02NtRIuBt0kNUknGvH8EwPpYikMtxGGrHTXpVu1pKbi7ELTceZFm28/KHmO/3c/2af/5zzHzjE5fiVq4mrhagdcQMMyU6gDV6hB3A2B2A32Jm9nyaadZQNNiAF56QMBUAF+tuUp6iVx4rn9OAAPjIEdhf8H8F6wcvCHjMbYY250+vPksGrzDD5UWw4JCYozVO3kyR28V428beAEl4pHeKAGcDHAymK0eK8Vki2DOgyqK8eK0ALF5eyOmGxFBTyNVL2521C9vdMwVJfyOrbEUSDY61sfA+MdXsJ8HqVbiPFFnKOadiCCy6qPnSFJFLm2pRqvuQeXKFHDfEq4pbEpr5XRiUY+A1AMpsL6WA8r2MDSleprFKkaiI3Zs+6sCReo6MdrBiOh+EzQ9JUFdKppdqrU9dmL6talWAtY6AovbcA7HVa/SeKMlXn7v1MdhD9oDVRj8E1C3ahKhp33GoXNrdYG4zDq2WPWVmao2LHbgi1v2dQobDoS5N/E26T0/JKdPGClXrIPvOHOgsrNZXADalCmxVlYMNtw0iwnDeEZ8Qi0q2itrWoxb9i9RXu2gX1IytexsBzAvFHOsaUXyvqx1YOcRm+aYE0dyMMCNP4RSrEcv6s1PseC/cntYk1jq8+4mm/umvwvwfh8G5q0y1RyCodyp0r1VdIA6WJ8pgJwu+Dxf8nxtOjSqujth2OligbdBv3r94A7bG28qnkhKOi/W/vn6k0CXDQD5hSWqT2f3uo6g8jXUXUH4JD3iM7Yj+2f8A6NSDeYcJ4qjh6lQU9VanjVxVJaZ1FksLjxFiAbW6TfzqtrWqw21HVY3BF8BUNiDyIkM8lLdPwx+AA41bbC/3fjf8MGQ0JONjthvKmR8kgyJjh8qLYcEl4iYy8UmSHapwmNvLWU4Q1q1OmP3mA9194gCvJuC2rUadQ374v7rm3yintGX4JadJEA9lQPlFFTI2j5GijzTI6GNtETORTsVoAOQm49RCXKcCVq0mtydT8DBqmbEHwIPzhrl+OXXT/tL9RHED17hSt/JaZI0hjUYrz5sxIN7k8yPhPMcbg6eHxb0qy1BSVmIUbPpZboQD/wAv+GGOQ5uFoVqTVAtWkzGlUN+zZjdwhPU3NivpaYOc4/EValPGmig0LoNJhr0r3rtVuB+I7c17t+c6uBNSl9/7Rjkbv2fVXCmmCvaNh2ZASNgjfsWdR7IPakWPRRNOpgayBtCVafa0nWyuGerirbVazr7BILEHUASqg6dhB7hlhSpviHbR/J6GHDW/pKtQ6V5WF17Pc8gwPKGGcZlVpCgFAXXTqF13Zl0IpOkgElgNVtjcgbGZeoSeR0SjwUalLEYdQtHtghJSkllqCmilFQuxBI1Eu7Ek90WABNxezeuzVqn7LtKeHpm+plFLtKiXZqgO5C0/wg/zjdZmYDiuoTTvoKVLGg7W7XGJpu/Z0wy6KiHmCCLcrnmQ5pmlKkwpOGZqiOyoBfWqFQyi5sSdYAXre0y1fBMHv9tAJToVDYImmufacoECg93kdWxG9mFrncyPO0AFZRyBsPQYGoBvLr5bg6+1NjTNlYpTIVe67e0litw7OCOhPK9pDm1Au9ZRfd7X3tY4OoLk+scLp/gDPNuNqLKMMWDAMjEFgAT7PJRyHmecGAYWfazWIGB/uW+lOAQxRkY7Ki2PBpAzt5njGSQYwR2SLZhz9kmWdrijUI2pj5mefDEie4fY5l+nC9pbeo1/dBiZ6TTXYRR0UiVHzzVyBD0Ep1uFweQhJoIj6bTDqrhndeNPlATX4VPSUK3DjiekPUkTOp5gSXekiL6bG/AA5Vw6zElhsOXrI8zotSqKBzFj6b7T0bD1EA6TNzHBo+putj8hLO9S3M/wibdMlpYoLq7PUxrr24pqra3utnFNt1bS29tiNJ8jFQFWqxp9irVH0s9Jz3aSqLNWrsLdmWHIc7XJubQRwmf1sOCi9m9MnV2dVA6BvxKDup9CJFmfE+IxCGkzKlG+9Gkgp0zv+9pF295M6UOtShxucyeJ6g0xPHOGQ9hSY9xiXxWkmlVJKCoEpIdQGm6q37oUW8QT4nMqGJTDNh6qOKVN9QLL2lMlE0NUQspOki56d07zzXD4zA9iitSC2bemVdqnt+124IuAl9uvKPxFXLjTYikQ+htABq7PoXTudtnB38CSR0Ofuu72DSGWGYlyxPaEGm+Jr79jSBpns8VgAwI3Gx0+4Abja43YDFUSztTUYXGaqiX10xejdl0gm45/lznjmCzOtTakUqMOxJamCbqhb2rIdrHe463MLX4/qVCtSrRRqyI6U6oLBRr0k66PJxdR1Hv5SuGeKu/Q3BhLhv5ylcaFNZGp01terWbVpxVRk27Kql9iB3htYbwkzTEVD2yKNvZDWOymgzFr/wBoAX84HZRm1KrVXs3OogPUZ96hRmJfB072aytZ1O+wINhtCbO8awGJJfSlK1+ndbDtsOpu7LJY2mmJo8u+1N7/AHLyon3bU4Bw7+069sFcWHZG3ie6m/kICmJcFkeDkU7NXJ8grYk2pqbfi6R0SMtEJIA5k2Hvn1lwVgBRwdFLckH0nhOWcAVlxFHUVKhwW93vn0XhV0oAOgtHVMhJlmwigri62KDtpva+3LlFHsQ3Ag4cSNsNKylx1ki4thzE4256uhNhpDUwt5dTHr1ElFdDDULSYv3FvGdfDkKfQ/SbRRTyMhrIbHrsfpLlNNUzO8bi7iBubcK1WWm9EJUXQA2hrsWAuWIPPY9PCZmE4cZqVeozMj0PbplCAuxIDuSACQNgAdyt7XnaOY1qDXpVGQ73AOx9VOxlrB8Q1KbFtFJ2LvU1MGvqcANsGsQQoG4Nt5ojOBw5qWoHrSUDaFrcVK19eGpNcWsbEKxLFnUFdiSw535SDMc5oVKTKmFp02YABgEO4be5tcXULsLb3kXp+0Cv0Y2KyypTVXbSA1u6GBdbrqXWg3S67i8gWb+a5rTrKAEcWqNWswQ3eo13UtzKgbKPAC/lPVzmmaoqCgAAGATugfzgdTsvS1vTaQnp8Mkr9GChYEMt7oQwNrgFSCCffaEfEWf4vEUUFZOzQHcgFe1e11LA+Av5SPGcRs6OnZU9Lghr6iTys1wRuLLvbmCdrzNzHNa1YAVGuBawsBawsOl9olJK0mJp+jV42yl61PCsOlOw8PZSBdXIqo5C89L4ex64lT276RRVKaIo5gDmfEm01fv9Cn/NUdR/E9pc8rT5VGrFgjLGqTs87yPg4tZ650L+HkTCDMc6XDoKVAhbeH18pczCoaz6mNtraV2UCZ9bKqZ5iS+KS4RL4CT3bLP2f5jUr45Q1QsACSOk91Vtp4rwZgEw9V6i8wu3zhxgOLbrZx05iXQnrVmLPieOWlmviOJ6KsVOq4NjtFBOriGueR3525xSwpoxitucZeaTUhIOy8px1I9Q4+ip2YPSMNAGXGpRjUfAwuLFUkVxhvAyGuXVWN+QP0luxEgxbXRtv3T9I6E5M8/fff8AQnFWcfunnHpiB1kjgye+49UjgkjbFrEcWtunxkHGTJKSJlSSASsuMElTEjwi0y8jUkyTTI3E42JJkTPeCiDZvcKVN6i/2T9Zuk+UwOELaqlz0H1MKTTB5WkpPc6nSf2lf3/7M6oZWd7TVfCAylVwi/iESkaGrK2EzLQx35i0hoZnY84/EZVq9kj3QdxuFrUj7JI8ppw5EtjD1WBydhnSx7ECx2igMM0I8R5foRTV3Dn9k9aBEbplhqAPT4SI0LdSPX85yqPQJojKxr0vKTdm3r6bzhNuYiHZUNISF6V5oG0iqUr8t4IGeSZ7TNOs6+B+RmS9U+MO+Msmdz2iC5GxHUiAVUFTZhb1m/C1JHD6rC4TvwRsfOOT1i1DreOUjxl7ZlZIF8L3EcGbxiVx4iSaltzH685U2QtolSs23OPFYyD70oFrk/G0dRR6h7qkD8R/hK3H2qJQ7knSQR5HS7pOqxJ5ekvVGrr7Fm98p4HDFAPrNSjqOwBJ9DMzkrO/hxuONIoVM7xCDvoQPfNHC5kpFyBvzvzkiE9R+vQzr0kbmo+H8Y3K1RNRp2S0sQgNwAD5S2tRTzmUcvQ8mZfQ7fAxfdai+yyn1v8AUSBYXmwVEm+lZ2Z5Fb8I/wAQij3FsPwvEFRPOalHikH2lPqJ5tRz4/vL8D/Ay/Qzim371vUSyWGa8FEOpxS8npWGzqk3J7HwO3wM0aeJUjn9DPMqVYHkQfSWaGNZD3WI/XXxldUX8nozoh/y/IyN8MOh9xgph+I2HtC/68RL+Hz9DzBHpv8ALYyI9zVq0GPMXmNj8mp1PaQH3TUo5sjcmHodvkbSytdT06dIq9BfsBsRwZh25XX0J+kpNwTT37z28rT0R6KHrv4Hn8ZXbA/685LuZF/kQeHC+Yo8/XgtPxt8vykycG0ufePv/KGdTCN0sZXqUSvQj4/WJ5sn2mNdPh+yjBo8OUkHsbeJ/OWhhEHs7fSaBPhG1rHmJVJuXLLIxUeEUDRFuQPvt8J00vWTGkvO9ufSRhGHIiNIY0X5Enb4flOqPOIOeVgflHWG+8nbFSEAfWduf10jQLfr9WnCCPH3ySZFof3pyN1jqBFGFM8riiinUPOD6dQr7JI9DaXaWb1F5kN6j+InIonFPklGco/K6NbLs0NTbTb37TRLxRTFnioy2Ov0mSU4XJklKuf9d5eXEOtirEen5RRSiWxrjuW6efVANwp9R+U08uzU1B7OnnyPp0tFFBCZpCqbXjwb3iiiBkT0QeYEr1MILbE+/cRRSLRKzNc9636+EQTeKKJquBrcZUS195DfpFFLERY6JWnYoITFaKKKToh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 descr="índi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3914775"/>
            <a:ext cx="1552575" cy="29432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 smtClean="0">
                <a:solidFill>
                  <a:srgbClr val="0070C0"/>
                </a:solidFill>
              </a:rPr>
              <a:t>Fenoles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8382000" cy="2971800"/>
          </a:xfrm>
        </p:spPr>
        <p:txBody>
          <a:bodyPr>
            <a:normAutofit fontScale="92500" lnSpcReduction="10000"/>
          </a:bodyPr>
          <a:lstStyle/>
          <a:p>
            <a:r>
              <a:rPr lang="es-MX" b="1" dirty="0" smtClean="0">
                <a:solidFill>
                  <a:srgbClr val="0070C0"/>
                </a:solidFill>
              </a:rPr>
              <a:t>Características</a:t>
            </a:r>
            <a:r>
              <a:rPr lang="es-MX" b="1" dirty="0" smtClean="0"/>
              <a:t>: </a:t>
            </a:r>
            <a:r>
              <a:rPr lang="es-MX" dirty="0" smtClean="0"/>
              <a:t>compuestos orgánicos con un grupo funcional fenol y aportan</a:t>
            </a:r>
            <a:r>
              <a:rPr lang="es-MX" b="1" dirty="0" smtClean="0"/>
              <a:t> </a:t>
            </a:r>
            <a:r>
              <a:rPr lang="es-MX" dirty="0" smtClean="0"/>
              <a:t>aroma y sabor medicinal, plástico, solventes, </a:t>
            </a:r>
            <a:r>
              <a:rPr lang="es-MX" dirty="0" err="1" smtClean="0"/>
              <a:t>smoky</a:t>
            </a:r>
            <a:r>
              <a:rPr lang="es-MX" b="1" dirty="0" smtClean="0"/>
              <a:t/>
            </a:r>
            <a:br>
              <a:rPr lang="es-MX" b="1" dirty="0" smtClean="0"/>
            </a:br>
            <a:endParaRPr lang="es-MX" b="1" dirty="0" smtClean="0"/>
          </a:p>
          <a:p>
            <a:r>
              <a:rPr lang="es-MX" b="1" dirty="0" smtClean="0">
                <a:solidFill>
                  <a:srgbClr val="0070C0"/>
                </a:solidFill>
              </a:rPr>
              <a:t>causas</a:t>
            </a:r>
            <a:r>
              <a:rPr lang="es-MX" b="1" dirty="0" smtClean="0"/>
              <a:t>: </a:t>
            </a:r>
            <a:r>
              <a:rPr lang="es-MX" dirty="0" smtClean="0"/>
              <a:t>producidos por </a:t>
            </a:r>
            <a:r>
              <a:rPr lang="es-MX" dirty="0" smtClean="0"/>
              <a:t>algunas </a:t>
            </a:r>
            <a:r>
              <a:rPr lang="es-MX" dirty="0" smtClean="0"/>
              <a:t>cepas de levaduras,  agua con </a:t>
            </a:r>
            <a:r>
              <a:rPr lang="es-MX" dirty="0" smtClean="0"/>
              <a:t>alto </a:t>
            </a:r>
            <a:r>
              <a:rPr lang="es-MX" dirty="0" smtClean="0"/>
              <a:t>contenido de cloro, contaminación por bacteria.</a:t>
            </a:r>
            <a:endParaRPr lang="en-US" dirty="0"/>
          </a:p>
        </p:txBody>
      </p:sp>
      <p:sp>
        <p:nvSpPr>
          <p:cNvPr id="9218" name="AutoShape 2" descr="data:image/jpeg;base64,/9j/4AAQSkZJRgABAQAAAQABAAD/2wCEAAkGBwgHBhUIBxQVFhUXGCAbGRgXGCIeHxwhHyIfHSQhIxwfICgjIyIlHyAgITEkJSkuLy8uGh8/ODMsNygtLisBCgoKBQUFDgUFDisZExkrKysrKysrKysrKysrKysrKysrKysrKysrKysrKysrKysrKysrKysrKysrKysrKysrK//AABEIASUArAMBIgACEQEDEQH/xAAcAAEBAQEBAQEBAQAAAAAAAAAABwYFBAIDAQj/xABLEAABAgQEAgUGCwYFAQkAAAABAAIDBAURBgchMRJBEyJRYXE3cnOBssEIFBUyNkJSYnSRoUWCg5KxsxYjQ2OiMxckNFNUk9HS0//EABQBAQAAAAAAAAAAAAAAAAAAAAD/xAAUEQEAAAAAAAAAAAAAAAAAAAAA/9oADAMBAAIRAxEAPwC4oiICIiAiIgIiICIvFVqtT6NKGbqsVkJg+s9wHqHae4aoPaincfOjBcKJwsixXjtbCdb/AJWP6LuYdzBwtiOMJemTLekO0N4LHHuAcBxfu3QahEXgrlYkaDS31Oqv4ITLcTuEutxENGjQTuQNAg96LlYbxHSsTyBnqJE6SGHFhdwub1gASLOAOxGq6qAi8FcrEhQKW+p1V/BCZbidwl1uIho0aCdyBsvxw5iGl4mkDPUSJ0kMOLC7hc3UAEizgDsQg6qIiAiIgIiICIiAiIgIiIOdiGsSuH6JFq08epCaXHtJ2DRfm4kNHeQoDQKJXM48RPqtYiGHLQ3W01DQdejhg6Xta7j2gm9wFufhGT0SBg+FKQzbpY44u8Na42/m4T6lpMoKdDp2Xcqxm72GI49peS79AQPUEHxIZU4KkoHRCVa/TV0RznE9+9h6gFkMd5KSD5J09hDihxWi/Qlxc19tbNLrua7suSNANN1ZEQSXI/Hs1W4bsPVxxdHhNvDe75z2jQh193NNtdyDr80k6HO3yYzf8L+9DUtqzBhv4QTHyos18zDPqjgNefze5VLO3yYzf8L+9DQcf4Ov0EifiX+xDVRX+d8qczqJg7DTqbU4cw55jOfeG1hFi1g+s9pv1TyWz/7esK/+TOfyQ/8A9UHbzu8mM1/C/uw1yvg8fQN34h/ssWVzEzboGJ8HR6PIQplsSJwWMRjA3qva83IiE7NPJar4PH0Dd+If7LEFPREQEREBERAREQEREBERBJvhHScSNhODNMFxDj2d3BzXC/5gD1rV5TT0OoZeSkSF9WH0Z7iwlnuv6wu3iaiS2I6DFpE582K21/sncOHe1wB9SgeDcTVTKXEMWg4khuMBzuJ3DrY7CLDJsHNcBYjTYbFpBD/R6LMyWYOEJ2XEeFPS4B5PiBjv5X2P6LIY8zlo9Mk3SuGniPHIsHgf5cPvufnHsDbjTU8iGKxA75f+EEyFKkODJiENP9kNc8eILXj1Ko52+TGb/hf3oaymRWCZyUiOxXXA4RIgIhB/zrO1dEN9bu2F9bFx5havO3yYzf8AC/vQ0GPyMwvQa1g58zVpaDFeJhzQ57ATYNYbX7Lk/mqJ/gDCH/oZb/2wsn8HX6CRPxL/AGIaqKCVZuYQw5S8vpmdp0rBhxG9HwvawAi8VgNj3gketft8Hj6Bu/EP9li6ud3kxmv4X92GuV8Hj6Bu/EP9liCnoiICIiAiIgIiICIiAiIgLl1/D1JxHJ/FK1BZFbyvu3va4WLT4FdREErmciMLRYxfBizTAfqh7CB4XYT+ZK7uG8qsJ4fjCYhQTFiN2fHPHbvDbBlxyPDcLhZ6vcz5O4CR/wB6G3qVUQFzcRUSSxFR30mpAmHE4eINNj1XBw18QF0kQcXCmGKbhOmmn0gODC8vPE7iNyAN/BoXaREHNxFRJLEdHfSqmCYb7cQabHquDhr4gL8MK4ZpuFKaafSA4MLy/rO4jcgA6+oLsogIiICIiAiIgIiICIiAiIgIiIJTnv8As38UPcqspTnv+zfxQ9yqyAiIgIiICIiAiIgIiICIiAiIgIiICIiAiIglOe/7N/FD3KrKU57/ALN/FD3KrICIiAiIgIiICIiAiIgIiICIiAiIgIiICIiCU57/ALN/FD3KrKU57/s38UPcqsgIiICIiAiIgIiICIiAiIgIiICIiAiLgYsxjQ8JyvTViKA4jqw26vd4N95sO9B31hca5oUPDDzJwLzMzewgwjex7HO1A10sLu20WQdVcd5oO6KitMjIk6xSSHPF/tCznacmWbuC4rdYKy5oGEGCLKM6SPbWNE1d+6NmDw1tuSgn8bB+O8xyKliSKJNjOtLweE3BsLEtB4m+c8lw1s0Be2Sx/ifA802mZiwHRIZNmTUMXvvuRZrtOXVeANQSVYl+E7Jy0/KulZ5jYjHCzmvAIPiCg89ErVNr0iJ6kRWxYZ5tO3cRu09xAK96klbysqFCnDWcto74ETcwHO6ru4F1wR92JcXO4svRhzNtkGd+R8eQXScwDbjLSIZ5AkG5bf7WrbXNwEFTRfEGLDjwhFgODmkXBabgjtBG6+0BERAREQEREBERARF/Huaxhe8gAaknkg/q8dVqkhR5IztUiMhQ27uebDw7yeQGpU8xXm9Jy018lYOhmdmXGwLATDB7uHWJ4NsLX62i5tKyyreKp5tYzKjudzbLMd80G2hLeq0aahmp0610CpZl17Fs66k5bQHG2jpmIB1R2gHqtHMF1ydeqCurhLKORk5n5Vxa8zs0dXcZLmA/vav7Lv026oVBpdNkaRJNkqZDZDht2awWHj3k8ydSvWg/jWhreFugHJf1fjNTUvJwDHnHtYwbue4NA8SdFkqlmngunP4Ik2x5/wBpron/ACaC39UGzRTSJnhg9jrN+MO7xDHvcF6JXOjBUf8A6kWJD8+E4+yHIKGuPiXDNHxPJfFK1CbEH1Ts5p7WuGo/oed180bFmH624MpU1BiOP1Q8cX8hs79F2kEXjYVxrltGM1g6I6blL3dLv1cN79Qbn70OxJ3bYLXYJzRoWKXCUiEy8zt0MQ7n7jtA7ssbO0Oi3SxuNstqBi5pjR2dFH5RoYsT5w2f69ewhBskUTZWsdZXPEHEDTOyINhGBJc0X0651bv819xsGuVOwpjCiYsleno8UOIHWhu0ezxb7xcdhQd5ERAREQERYLOypz1JwI+PTYjobzEY0uYbGxvcA7jxGqD042zLoGEmmDGf0scf6MMgkH752Zy3110BWHZRcdZov6avuMlIk3EIAguF/sHV23zn2Gxa1ajLXLihUanQaxFb00xEY2J0kTXgLgHdVuwt2m7t9eSoiDg4TwfRMJynQUeEASLOiO1e/wA5362Fh2ALvIuXiSvU/DVIfVKs7hY383Hk1o5uP/zewBKD2VCelKbJunJ97YcNou5zjYD1qTVXNGtYlnnUnLWXdEI3mHt0F76hrrNaOwxN/srnUylV/OGpCq18ugU5jj0UNp+fbTS+55GIR2ho34bJRqRT6HT2yFJhthw27Nb/AFJ3J7SSSUEtk8nqhW44nsez0WM/7EN1w3uD3jQdzWgdhWypmWeDaa20GThO74t4ntkj8lrkQc2Dh6iQGcECVl2jsbCYB+QC8s3g7DE5czMlLEnn0LQfzAuu4iCa1vJTCdQaTICJLu7Yby5t+9r76dwIXAfJZmZeHpZOJ8oSrd2m7nAafVPXbztwuc0bkK0ogxmBcyKHjFogwD0Uxa5gvOvfwu2ePDXtAWzU9zAywkMRk1OkES86Os2I24D3DUcVtjf641HO9gFz8uswZ11TOEsbjopxh4WPdp0nYDbTiO4cNHgi2tuIKi9rXsLHgEHQg81MMV5QycxM/KuDohk5lurQwkQye7h1h+LdPu6qoIgjtKzOrmFZ5tHzJgOb9mYY3caakN6rxrqWajTqkqr0upyNXkhO0uIyLDds5huPDuI5g6hfyrUuQrMkZKqQ2RYbt2vFx4jsPeNQouaC3AObsnI4fjRWwZmxfDLri13DhP2gOVxcdvNBdEREBTfP/wAnrvTQ/eqQpvn/AOT13pofvQbTC30YlfQQ/YauouXhb6MSvoIfsNXUQfEWJDgwjFjEBrQSSTYADUknsUQloUxnJjV0xMcTaZKmzW6jjPZf7T7XNtWtsNCbnQ56V+ZgUuDhilXMecdwkDfguBw76cbiG9lg9bbBuHZfC2HIVJlrHgb13D67zq53rO3YLDkg7ECDCl4LYEu0Na0ANa0WAA0AAGwA5L7REBERAREQEREBYbNLAcLF1M+MyfVm4IvCeNOK2vAT2E7H6p7ib7lEGAyixrExPSXSFWuJuX6sUEWLhsHWPPSzhyI5cQC36i2ZcvFwHj6XxvTR/lRncEw0cz9bnu9guPvQ7ndWaDFhx4LY0EgtcAQRsQdQfyQfakeYHlppPmj2nquKR5geWmk+aPaegriIiApvn/5PXemh+9UhTfP/AMnrvTQ/eg2mFvoxK+gh+w1dRcvC30YlfQQ/YauhHitgQHRX7NBJ9WqCP4fb/i3PSZqUTWFJNLGdgc3/ACwP5jEeD3KyKRfB1gmNSJyrRdXxZizj28LeP+sQquoCIiAiIgIiICIiAiIgzWY9EGIMFTMgBd3AXs7eNnWbbxI4fAlcXI+smr4AhQ4hu6A4wT4NsW+oMc0epb9R/Iu1Pr1VojPmwo/VHZwuiMP6Bv5ILApHmB5aaT5o9p6rikeYHlppPmj2noK4iIgKb5/+T13pofvVIU3z/wDJ6700P3oNphb6MSvoIfsNX61+/wAhR+HfoX2t5pX5YW+jEr6CH7DV0Y0NsaC6E/ZwIPr0QTL4O5b/AIDfw2/8S+/8sP3KoKRfB2jGBSpyjxtHwZi7h5w4P6wyq6gIiICIiAiIgIiICIiApBlfY5s1gs243bbX6Q/rv+qr50Fyo/kSflGt1WuN+bFjjhPi6I8/o5qCwKR5geWmk+aPaeq4pHmB5aaT5o9p6CuIiICm+f8A5PXemh+9UhTfP/yeu9ND96DaYW+jEr6CH7DV1Fy8LfRiV9BD9hq6iCN0V3+Ec948hE0hTzS9uuhc7rg/ziIwD7ysimOeeH5ibo0PEdLuI8m7juN+C4JP7jgHeHEtjgnEkvivDcKqy9ruFojR9R4+c389R2gg80HdREQEREBERAREQEREGXzMrgw/giZnQbPLCyHbfjf1QR4X4v3SuVklRTR8v4Togs6OTGPg6wb+bGtPrWTzDmH5gZhQMGU83gwHccw5p2I+d62t6g+9EIOys8KGyDCEKEAGgWAGwA0AQfSkeYHlppPmj2nquKR5geWmk+aPaegriIiApvn/AOT13pofvVIWDzqpU/WMCvl6XDdEeIjXFrBc2F72G58Bqg1GFvoxK+gh+w1dRTjLfMqhVWQhUWaPxeYhsbD4IugcWgN6rtrk/VNj2A2uqOg+YjGxGFkQAgixB1BB5WUPBmMm8bG4e6mTR8eA/wBeJn/Jh5kaXJc6v0WQxDSn0yqsD4bx6weRB5Ecig9krMQZuXbMyrg9jgHNc03BB1BBG4K/VQ2TnsQZNVH4jU2vmaa9x4Ht3YTrpfRruZYSA7Ug7qw0KuUzEEgJ6jxWxGHmNwexw3ae46oOiiIgIiICIiAsFmrjxmFqd8Qpp4p2MLQmtFyy+nGR46NFtT2gFeXH2aUnRIhpOHR8ZnHHhDWDiax22tvnOv8AUbrprbn+OXGXk1Jz5xTjF3SzsQ8QDjfo78+zitoLaNAsO4OjlLgl2FKMZqpazcxZ0Uk3LdyGX7Rclx5k7kALeIiApHmB5aaT5o9p6p1Yq9OociZ2rRWQoY+s4/oBuT3C5KjLa47MDNmTqVAgRTAliA+I4WFruPEeTRroCbns5ILoiIgIiIMdjXLfD+LmmLNM6OPyjQ9HfvDZ48dbbELBtqWPMrH9HVWmekBoIgJJYPO1czS2jrt2AKtq/jgHN4XbIM9hHGtCxdL9JSInXAu6E/qvb4t5jvbcd60SmWLsoafPR/lPCj/iUy03bwEthk+DdYZ72ab9Urk07MjEWDZxtKzHl3FuzZmGAbjtNuq8czazgNwSUFdnJWXnpV0rOMa9jhZzXC4I7CCpRWcqKjRJ41fLiZdAfzgud1T3BxuCPuxARfmqhSKtT63IidpMVkWGdnNN/URuD3HUL2oI5L5tV3DkUSmPpCIw7dLCFuLwDjwO8Wvt3LXUzNXBdRFmzTYZ7IrXMt6yOH8itlGhQ48MwowDmncEXB9RWWqWWuDakbzElCB/27w/7Zag6UPF+GYjeKHOyhHp2f8A2Xmm8eYSlGkxp6W05NitcfyaSVnomS2C3uu2HFHcIrvfdeiWyfwRAILpdzyPtRX/ANA4BBzKznfhqVHR0hkaZefmhrSxpPIEvHFr3NK4r25mZif5cQfJ0o7e92ucPD/qO081pBVVpOHaLRdaTLwYR7WMAJ8XWufWV1EGSwRl7Q8HQ+OSaXxiLOjP1ce4DZo7h3XJWtRYfG+Z9BwmHS5d08wP9GGdj992ob4anuQbaLEZChmJFIDQLkk2AA5kqXYozegNnPkjBMIzkw42DgCYYPcBq+3dZtteIrjsw3jnM2KJnFMQycne4gNBBcLg/MJ3+9E2OzbFVDC+E6LhWU+L0WE1l/nPOr3+c86nw2HIBBOaNlbV8STorGZUw6I7lLtdo0aaEt6rR2th+PFe6q9Np0lSpNsnTYbIcNuzWAAfpzPM816kQEREBERAREQF5alTpKqyZk6lDZEhu3a9oI/I8xyPJepEEfrGV1Xw1OmsZax3Q3bul3u0cBfQF2jh2Nid54tl78L5uy75z5IxrCMnMN0LnAiGT331Zfvu231lUVxMUYTouKpT4vWoTX2HVeNHs81+48NjbUFB2Yb2RYYiQyCCLgg3BHaCvpRZ+HMcZZxDMYWeZyTvcwHAlzRe56g5/eh7nUtsFs8EZm0HFlpcO6GYO8GIdSfuO0D/ANDpsEG2RF5anUZKlSbpypRGQ4bd3PIA/XmeQ5oPUuHinFtFwpKdPWYoaSLtYNXv81u58dhzIU8quZ9ZxRPGj5awHPP1ph7dGg31Ado0dhfvqOG69+FcopWFN/K+M4hnJl2pDiTDB7+LV9u+wt9XRBxX1/HGZ8QwMMsMlJE2MZxIc4XseuNSfus2OhdZbTBGWVAwk1sdjemmB/rRBqD9xuoZ+p13K2jGNhsDIYAAFgBoAPBfSAiIgIiICIiAiIgIiICIiAiIgLFY3yyoGLQ6PEb0Mwf9aGNSfvt2f67HTcLaogipq2ZeAAadNQvlCE7qwYoDnkO+qCW9f912+wdovTTctq/i+cbVsyZh1gbtloZADR2EjqtHIht3EWu4FWFEHjpVLkKPJCSpcNkKG3ZrBYePee86lex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AutoShape 4" descr="data:image/jpeg;base64,/9j/4AAQSkZJRgABAQAAAQABAAD/2wCEAAkGBwgHBhUIBxQVFhUXGCAbGRgXGCIeHxwhHyIfHSQhIxwfICgjIyIlHyAgITEkJSkuLy8uGh8/ODMsNygtLisBCgoKBQUFDgUFDisZExkrKysrKysrKysrKysrKysrKysrKysrKysrKysrKysrKysrKysrKysrKysrKysrKysrK//AABEIASUArAMBIgACEQEDEQH/xAAcAAEBAQEBAQEBAQAAAAAAAAAABwYFBAIDAQj/xABLEAABAgQEAgUGCwYFAQkAAAABAAIDBAURBgchMRJBEyJRYXE3cnOBssEIFBUyNkJSYnSRoUWCg5KxsxYjQ2OiMxckNFNUk9HS0//EABQBAQAAAAAAAAAAAAAAAAAAAAD/xAAUEQEAAAAAAAAAAAAAAAAAAAAA/9oADAMBAAIRAxEAPwC4oiICIiAiIgIiICIvFVqtT6NKGbqsVkJg+s9wHqHae4aoPaincfOjBcKJwsixXjtbCdb/AJWP6LuYdzBwtiOMJemTLekO0N4LHHuAcBxfu3QahEXgrlYkaDS31Oqv4ITLcTuEutxENGjQTuQNAg96LlYbxHSsTyBnqJE6SGHFhdwub1gASLOAOxGq6qAi8FcrEhQKW+p1V/BCZbidwl1uIho0aCdyBsvxw5iGl4mkDPUSJ0kMOLC7hc3UAEizgDsQg6qIiAiIgIiICIiAiIgIiIOdiGsSuH6JFq08epCaXHtJ2DRfm4kNHeQoDQKJXM48RPqtYiGHLQ3W01DQdejhg6Xta7j2gm9wFufhGT0SBg+FKQzbpY44u8Na42/m4T6lpMoKdDp2Xcqxm72GI49peS79AQPUEHxIZU4KkoHRCVa/TV0RznE9+9h6gFkMd5KSD5J09hDihxWi/Qlxc19tbNLrua7suSNANN1ZEQSXI/Hs1W4bsPVxxdHhNvDe75z2jQh193NNtdyDr80k6HO3yYzf8L+9DUtqzBhv4QTHyos18zDPqjgNefze5VLO3yYzf8L+9DQcf4Ov0EifiX+xDVRX+d8qczqJg7DTqbU4cw55jOfeG1hFi1g+s9pv1TyWz/7esK/+TOfyQ/8A9UHbzu8mM1/C/uw1yvg8fQN34h/ssWVzEzboGJ8HR6PIQplsSJwWMRjA3qva83IiE7NPJar4PH0Dd+If7LEFPREQEREBERAREQEREBERBJvhHScSNhODNMFxDj2d3BzXC/5gD1rV5TT0OoZeSkSF9WH0Z7iwlnuv6wu3iaiS2I6DFpE582K21/sncOHe1wB9SgeDcTVTKXEMWg4khuMBzuJ3DrY7CLDJsHNcBYjTYbFpBD/R6LMyWYOEJ2XEeFPS4B5PiBjv5X2P6LIY8zlo9Mk3SuGniPHIsHgf5cPvufnHsDbjTU8iGKxA75f+EEyFKkODJiENP9kNc8eILXj1Ko52+TGb/hf3oaymRWCZyUiOxXXA4RIgIhB/zrO1dEN9bu2F9bFx5havO3yYzf8AC/vQ0GPyMwvQa1g58zVpaDFeJhzQ57ATYNYbX7Lk/mqJ/gDCH/oZb/2wsn8HX6CRPxL/AGIaqKCVZuYQw5S8vpmdp0rBhxG9HwvawAi8VgNj3gketft8Hj6Bu/EP9li6ud3kxmv4X92GuV8Hj6Bu/EP9liCnoiICIiAiIgIiICIiAiIgLl1/D1JxHJ/FK1BZFbyvu3va4WLT4FdREErmciMLRYxfBizTAfqh7CB4XYT+ZK7uG8qsJ4fjCYhQTFiN2fHPHbvDbBlxyPDcLhZ6vcz5O4CR/wB6G3qVUQFzcRUSSxFR30mpAmHE4eINNj1XBw18QF0kQcXCmGKbhOmmn0gODC8vPE7iNyAN/BoXaREHNxFRJLEdHfSqmCYb7cQabHquDhr4gL8MK4ZpuFKaafSA4MLy/rO4jcgA6+oLsogIiICIiAiIgIiICIiAiIgIiIJTnv8As38UPcqspTnv+zfxQ9yqyAiIgIiICIiAiIgIiICIiAiIgIiICIiAiIglOe/7N/FD3KrKU57/ALN/FD3KrICIiAiIgIiICIiAiIgIiICIiAiIgIiICIiCU57/ALN/FD3KrKU57/s38UPcqsgIiICIiAiIgIiICIiAiIgIiICIiAiLgYsxjQ8JyvTViKA4jqw26vd4N95sO9B31hca5oUPDDzJwLzMzewgwjex7HO1A10sLu20WQdVcd5oO6KitMjIk6xSSHPF/tCznacmWbuC4rdYKy5oGEGCLKM6SPbWNE1d+6NmDw1tuSgn8bB+O8xyKliSKJNjOtLweE3BsLEtB4m+c8lw1s0Be2Sx/ifA802mZiwHRIZNmTUMXvvuRZrtOXVeANQSVYl+E7Jy0/KulZ5jYjHCzmvAIPiCg89ErVNr0iJ6kRWxYZ5tO3cRu09xAK96klbysqFCnDWcto74ETcwHO6ru4F1wR92JcXO4svRhzNtkGd+R8eQXScwDbjLSIZ5AkG5bf7WrbXNwEFTRfEGLDjwhFgODmkXBabgjtBG6+0BERAREQEREBERARF/Huaxhe8gAaknkg/q8dVqkhR5IztUiMhQ27uebDw7yeQGpU8xXm9Jy018lYOhmdmXGwLATDB7uHWJ4NsLX62i5tKyyreKp5tYzKjudzbLMd80G2hLeq0aahmp0610CpZl17Fs66k5bQHG2jpmIB1R2gHqtHMF1ydeqCurhLKORk5n5Vxa8zs0dXcZLmA/vav7Lv026oVBpdNkaRJNkqZDZDht2awWHj3k8ydSvWg/jWhreFugHJf1fjNTUvJwDHnHtYwbue4NA8SdFkqlmngunP4Ik2x5/wBpron/ACaC39UGzRTSJnhg9jrN+MO7xDHvcF6JXOjBUf8A6kWJD8+E4+yHIKGuPiXDNHxPJfFK1CbEH1Ts5p7WuGo/oed180bFmH624MpU1BiOP1Q8cX8hs79F2kEXjYVxrltGM1g6I6blL3dLv1cN79Qbn70OxJ3bYLXYJzRoWKXCUiEy8zt0MQ7n7jtA7ssbO0Oi3SxuNstqBi5pjR2dFH5RoYsT5w2f69ewhBskUTZWsdZXPEHEDTOyINhGBJc0X0651bv819xsGuVOwpjCiYsleno8UOIHWhu0ezxb7xcdhQd5ERAREQERYLOypz1JwI+PTYjobzEY0uYbGxvcA7jxGqD042zLoGEmmDGf0scf6MMgkH752Zy3110BWHZRcdZov6avuMlIk3EIAguF/sHV23zn2Gxa1ajLXLihUanQaxFb00xEY2J0kTXgLgHdVuwt2m7t9eSoiDg4TwfRMJynQUeEASLOiO1e/wA5362Fh2ALvIuXiSvU/DVIfVKs7hY383Hk1o5uP/zewBKD2VCelKbJunJ97YcNou5zjYD1qTVXNGtYlnnUnLWXdEI3mHt0F76hrrNaOwxN/srnUylV/OGpCq18ugU5jj0UNp+fbTS+55GIR2ho34bJRqRT6HT2yFJhthw27Nb/AFJ3J7SSSUEtk8nqhW44nsez0WM/7EN1w3uD3jQdzWgdhWypmWeDaa20GThO74t4ntkj8lrkQc2Dh6iQGcECVl2jsbCYB+QC8s3g7DE5czMlLEnn0LQfzAuu4iCa1vJTCdQaTICJLu7Yby5t+9r76dwIXAfJZmZeHpZOJ8oSrd2m7nAafVPXbztwuc0bkK0ogxmBcyKHjFogwD0Uxa5gvOvfwu2ePDXtAWzU9zAywkMRk1OkES86Os2I24D3DUcVtjf641HO9gFz8uswZ11TOEsbjopxh4WPdp0nYDbTiO4cNHgi2tuIKi9rXsLHgEHQg81MMV5QycxM/KuDohk5lurQwkQye7h1h+LdPu6qoIgjtKzOrmFZ5tHzJgOb9mYY3caakN6rxrqWajTqkqr0upyNXkhO0uIyLDds5huPDuI5g6hfyrUuQrMkZKqQ2RYbt2vFx4jsPeNQouaC3AObsnI4fjRWwZmxfDLri13DhP2gOVxcdvNBdEREBTfP/wAnrvTQ/eqQpvn/AOT13pofvQbTC30YlfQQ/YauouXhb6MSvoIfsNXUQfEWJDgwjFjEBrQSSTYADUknsUQloUxnJjV0xMcTaZKmzW6jjPZf7T7XNtWtsNCbnQ56V+ZgUuDhilXMecdwkDfguBw76cbiG9lg9bbBuHZfC2HIVJlrHgb13D67zq53rO3YLDkg7ECDCl4LYEu0Na0ANa0WAA0AAGwA5L7REBERAREQEREBYbNLAcLF1M+MyfVm4IvCeNOK2vAT2E7H6p7ib7lEGAyixrExPSXSFWuJuX6sUEWLhsHWPPSzhyI5cQC36i2ZcvFwHj6XxvTR/lRncEw0cz9bnu9guPvQ7ndWaDFhx4LY0EgtcAQRsQdQfyQfakeYHlppPmj2nquKR5geWmk+aPaegriIiApvn/5PXemh+9UhTfP/AMnrvTQ/eg2mFvoxK+gh+w1dRcvC30YlfQQ/YauhHitgQHRX7NBJ9WqCP4fb/i3PSZqUTWFJNLGdgc3/ACwP5jEeD3KyKRfB1gmNSJyrRdXxZizj28LeP+sQquoCIiAiIgIiICIiAiIgzWY9EGIMFTMgBd3AXs7eNnWbbxI4fAlcXI+smr4AhQ4hu6A4wT4NsW+oMc0epb9R/Iu1Pr1VojPmwo/VHZwuiMP6Bv5ILApHmB5aaT5o9p6rikeYHlppPmj2noK4iIgKb5/+T13pofvVIU3z/wDJ6700P3oNphb6MSvoIfsNX61+/wAhR+HfoX2t5pX5YW+jEr6CH7DV0Y0NsaC6E/ZwIPr0QTL4O5b/AIDfw2/8S+/8sP3KoKRfB2jGBSpyjxtHwZi7h5w4P6wyq6gIiICIiAiIgIiICIiApBlfY5s1gs243bbX6Q/rv+qr50Fyo/kSflGt1WuN+bFjjhPi6I8/o5qCwKR5geWmk+aPaeq4pHmB5aaT5o9p6CuIiICm+f8A5PXemh+9UhTfP/yeu9ND96DaYW+jEr6CH7DV1Fy8LfRiV9BD9hq6iCN0V3+Ec948hE0hTzS9uuhc7rg/ziIwD7ysimOeeH5ibo0PEdLuI8m7juN+C4JP7jgHeHEtjgnEkvivDcKqy9ruFojR9R4+c389R2gg80HdREQEREBERAREQEREGXzMrgw/giZnQbPLCyHbfjf1QR4X4v3SuVklRTR8v4Togs6OTGPg6wb+bGtPrWTzDmH5gZhQMGU83gwHccw5p2I+d62t6g+9EIOys8KGyDCEKEAGgWAGwA0AQfSkeYHlppPmj2nquKR5geWmk+aPaegriIiApvn/AOT13pofvVIWDzqpU/WMCvl6XDdEeIjXFrBc2F72G58Bqg1GFvoxK+gh+w1dRTjLfMqhVWQhUWaPxeYhsbD4IugcWgN6rtrk/VNj2A2uqOg+YjGxGFkQAgixB1BB5WUPBmMm8bG4e6mTR8eA/wBeJn/Jh5kaXJc6v0WQxDSn0yqsD4bx6weRB5Ecig9krMQZuXbMyrg9jgHNc03BB1BBG4K/VQ2TnsQZNVH4jU2vmaa9x4Ht3YTrpfRruZYSA7Ug7qw0KuUzEEgJ6jxWxGHmNwexw3ae46oOiiIgIiICIiAsFmrjxmFqd8Qpp4p2MLQmtFyy+nGR46NFtT2gFeXH2aUnRIhpOHR8ZnHHhDWDiax22tvnOv8AUbrprbn+OXGXk1Jz5xTjF3SzsQ8QDjfo78+zitoLaNAsO4OjlLgl2FKMZqpazcxZ0Uk3LdyGX7Rclx5k7kALeIiApHmB5aaT5o9p6p1Yq9OociZ2rRWQoY+s4/oBuT3C5KjLa47MDNmTqVAgRTAliA+I4WFruPEeTRroCbns5ILoiIgIiIMdjXLfD+LmmLNM6OPyjQ9HfvDZ48dbbELBtqWPMrH9HVWmekBoIgJJYPO1czS2jrt2AKtq/jgHN4XbIM9hHGtCxdL9JSInXAu6E/qvb4t5jvbcd60SmWLsoafPR/lPCj/iUy03bwEthk+DdYZ72ab9Urk07MjEWDZxtKzHl3FuzZmGAbjtNuq8czazgNwSUFdnJWXnpV0rOMa9jhZzXC4I7CCpRWcqKjRJ41fLiZdAfzgud1T3BxuCPuxARfmqhSKtT63IidpMVkWGdnNN/URuD3HUL2oI5L5tV3DkUSmPpCIw7dLCFuLwDjwO8Wvt3LXUzNXBdRFmzTYZ7IrXMt6yOH8itlGhQ48MwowDmncEXB9RWWqWWuDakbzElCB/27w/7Zag6UPF+GYjeKHOyhHp2f8A2Xmm8eYSlGkxp6W05NitcfyaSVnomS2C3uu2HFHcIrvfdeiWyfwRAILpdzyPtRX/ANA4BBzKznfhqVHR0hkaZefmhrSxpPIEvHFr3NK4r25mZif5cQfJ0o7e92ucPD/qO081pBVVpOHaLRdaTLwYR7WMAJ8XWufWV1EGSwRl7Q8HQ+OSaXxiLOjP1ce4DZo7h3XJWtRYfG+Z9BwmHS5d08wP9GGdj992ob4anuQbaLEZChmJFIDQLkk2AA5kqXYozegNnPkjBMIzkw42DgCYYPcBq+3dZtteIrjsw3jnM2KJnFMQycne4gNBBcLg/MJ3+9E2OzbFVDC+E6LhWU+L0WE1l/nPOr3+c86nw2HIBBOaNlbV8STorGZUw6I7lLtdo0aaEt6rR2th+PFe6q9Np0lSpNsnTYbIcNuzWAAfpzPM816kQEREBERAREQF5alTpKqyZk6lDZEhu3a9oI/I8xyPJepEEfrGV1Xw1OmsZax3Q3bul3u0cBfQF2jh2Nid54tl78L5uy75z5IxrCMnMN0LnAiGT331Zfvu231lUVxMUYTouKpT4vWoTX2HVeNHs81+48NjbUFB2Yb2RYYiQyCCLgg3BHaCvpRZ+HMcZZxDMYWeZyTvcwHAlzRe56g5/eh7nUtsFs8EZm0HFlpcO6GYO8GIdSfuO0D/ANDpsEG2RF5anUZKlSbpypRGQ4bd3PIA/XmeQ5oPUuHinFtFwpKdPWYoaSLtYNXv81u58dhzIU8quZ9ZxRPGj5awHPP1ph7dGg31Ado0dhfvqOG69+FcopWFN/K+M4hnJl2pDiTDB7+LV9u+wt9XRBxX1/HGZ8QwMMsMlJE2MZxIc4XseuNSfus2OhdZbTBGWVAwk1sdjemmB/rRBqD9xuoZ+p13K2jGNhsDIYAAFgBoAPBfSAiIgIiICIiAiIgIiICIiAiIgLFY3yyoGLQ6PEb0Mwf9aGNSfvt2f67HTcLaogipq2ZeAAadNQvlCE7qwYoDnkO+qCW9f912+wdovTTctq/i+cbVsyZh1gbtloZADR2EjqtHIht3EWu4FWFEHjpVLkKPJCSpcNkKG3ZrBYePee86lex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2" name="AutoShape 6" descr="data:image/jpeg;base64,/9j/4AAQSkZJRgABAQAAAQABAAD/2wCEAAkGBwgHBhUIBxQVFhUXGCAbGRgXGCIeHxwhHyIfHSQhIxwfICgjIyIlHyAgITEkJSkuLy8uGh8/ODMsNygtLisBCgoKBQUFDgUFDisZExkrKysrKysrKysrKysrKysrKysrKysrKysrKysrKysrKysrKysrKysrKysrKysrKysrK//AABEIASUArAMBIgACEQEDEQH/xAAcAAEBAQEBAQEBAQAAAAAAAAAABwYFBAIDAQj/xABLEAABAgQEAgUGCwYFAQkAAAABAAIDBAURBgchMRJBEyJRYXE3cnOBssEIFBUyNkJSYnSRoUWCg5KxsxYjQ2OiMxckNFNUk9HS0//EABQBAQAAAAAAAAAAAAAAAAAAAAD/xAAUEQEAAAAAAAAAAAAAAAAAAAAA/9oADAMBAAIRAxEAPwC4oiICIiAiIgIiICIvFVqtT6NKGbqsVkJg+s9wHqHae4aoPaincfOjBcKJwsixXjtbCdb/AJWP6LuYdzBwtiOMJemTLekO0N4LHHuAcBxfu3QahEXgrlYkaDS31Oqv4ITLcTuEutxENGjQTuQNAg96LlYbxHSsTyBnqJE6SGHFhdwub1gASLOAOxGq6qAi8FcrEhQKW+p1V/BCZbidwl1uIho0aCdyBsvxw5iGl4mkDPUSJ0kMOLC7hc3UAEizgDsQg6qIiAiIgIiICIiAiIgIiIOdiGsSuH6JFq08epCaXHtJ2DRfm4kNHeQoDQKJXM48RPqtYiGHLQ3W01DQdejhg6Xta7j2gm9wFufhGT0SBg+FKQzbpY44u8Na42/m4T6lpMoKdDp2Xcqxm72GI49peS79AQPUEHxIZU4KkoHRCVa/TV0RznE9+9h6gFkMd5KSD5J09hDihxWi/Qlxc19tbNLrua7suSNANN1ZEQSXI/Hs1W4bsPVxxdHhNvDe75z2jQh193NNtdyDr80k6HO3yYzf8L+9DUtqzBhv4QTHyos18zDPqjgNefze5VLO3yYzf8L+9DQcf4Ov0EifiX+xDVRX+d8qczqJg7DTqbU4cw55jOfeG1hFi1g+s9pv1TyWz/7esK/+TOfyQ/8A9UHbzu8mM1/C/uw1yvg8fQN34h/ssWVzEzboGJ8HR6PIQplsSJwWMRjA3qva83IiE7NPJar4PH0Dd+If7LEFPREQEREBERAREQEREBERBJvhHScSNhODNMFxDj2d3BzXC/5gD1rV5TT0OoZeSkSF9WH0Z7iwlnuv6wu3iaiS2I6DFpE582K21/sncOHe1wB9SgeDcTVTKXEMWg4khuMBzuJ3DrY7CLDJsHNcBYjTYbFpBD/R6LMyWYOEJ2XEeFPS4B5PiBjv5X2P6LIY8zlo9Mk3SuGniPHIsHgf5cPvufnHsDbjTU8iGKxA75f+EEyFKkODJiENP9kNc8eILXj1Ko52+TGb/hf3oaymRWCZyUiOxXXA4RIgIhB/zrO1dEN9bu2F9bFx5havO3yYzf8AC/vQ0GPyMwvQa1g58zVpaDFeJhzQ57ATYNYbX7Lk/mqJ/gDCH/oZb/2wsn8HX6CRPxL/AGIaqKCVZuYQw5S8vpmdp0rBhxG9HwvawAi8VgNj3gketft8Hj6Bu/EP9li6ud3kxmv4X92GuV8Hj6Bu/EP9liCnoiICIiAiIgIiICIiAiIgLl1/D1JxHJ/FK1BZFbyvu3va4WLT4FdREErmciMLRYxfBizTAfqh7CB4XYT+ZK7uG8qsJ4fjCYhQTFiN2fHPHbvDbBlxyPDcLhZ6vcz5O4CR/wB6G3qVUQFzcRUSSxFR30mpAmHE4eINNj1XBw18QF0kQcXCmGKbhOmmn0gODC8vPE7iNyAN/BoXaREHNxFRJLEdHfSqmCYb7cQabHquDhr4gL8MK4ZpuFKaafSA4MLy/rO4jcgA6+oLsogIiICIiAiIgIiICIiAiIgIiIJTnv8As38UPcqspTnv+zfxQ9yqyAiIgIiICIiAiIgIiICIiAiIgIiICIiAiIglOe/7N/FD3KrKU57/ALN/FD3KrICIiAiIgIiICIiAiIgIiICIiAiIgIiICIiCU57/ALN/FD3KrKU57/s38UPcqsgIiICIiAiIgIiICIiAiIgIiICIiAiLgYsxjQ8JyvTViKA4jqw26vd4N95sO9B31hca5oUPDDzJwLzMzewgwjex7HO1A10sLu20WQdVcd5oO6KitMjIk6xSSHPF/tCznacmWbuC4rdYKy5oGEGCLKM6SPbWNE1d+6NmDw1tuSgn8bB+O8xyKliSKJNjOtLweE3BsLEtB4m+c8lw1s0Be2Sx/ifA802mZiwHRIZNmTUMXvvuRZrtOXVeANQSVYl+E7Jy0/KulZ5jYjHCzmvAIPiCg89ErVNr0iJ6kRWxYZ5tO3cRu09xAK96klbysqFCnDWcto74ETcwHO6ru4F1wR92JcXO4svRhzNtkGd+R8eQXScwDbjLSIZ5AkG5bf7WrbXNwEFTRfEGLDjwhFgODmkXBabgjtBG6+0BERAREQEREBERARF/Huaxhe8gAaknkg/q8dVqkhR5IztUiMhQ27uebDw7yeQGpU8xXm9Jy018lYOhmdmXGwLATDB7uHWJ4NsLX62i5tKyyreKp5tYzKjudzbLMd80G2hLeq0aahmp0610CpZl17Fs66k5bQHG2jpmIB1R2gHqtHMF1ydeqCurhLKORk5n5Vxa8zs0dXcZLmA/vav7Lv026oVBpdNkaRJNkqZDZDht2awWHj3k8ydSvWg/jWhreFugHJf1fjNTUvJwDHnHtYwbue4NA8SdFkqlmngunP4Ik2x5/wBpron/ACaC39UGzRTSJnhg9jrN+MO7xDHvcF6JXOjBUf8A6kWJD8+E4+yHIKGuPiXDNHxPJfFK1CbEH1Ts5p7WuGo/oed180bFmH624MpU1BiOP1Q8cX8hs79F2kEXjYVxrltGM1g6I6blL3dLv1cN79Qbn70OxJ3bYLXYJzRoWKXCUiEy8zt0MQ7n7jtA7ssbO0Oi3SxuNstqBi5pjR2dFH5RoYsT5w2f69ewhBskUTZWsdZXPEHEDTOyINhGBJc0X0651bv819xsGuVOwpjCiYsleno8UOIHWhu0ezxb7xcdhQd5ERAREQERYLOypz1JwI+PTYjobzEY0uYbGxvcA7jxGqD042zLoGEmmDGf0scf6MMgkH752Zy3110BWHZRcdZov6avuMlIk3EIAguF/sHV23zn2Gxa1ajLXLihUanQaxFb00xEY2J0kTXgLgHdVuwt2m7t9eSoiDg4TwfRMJynQUeEASLOiO1e/wA5362Fh2ALvIuXiSvU/DVIfVKs7hY383Hk1o5uP/zewBKD2VCelKbJunJ97YcNou5zjYD1qTVXNGtYlnnUnLWXdEI3mHt0F76hrrNaOwxN/srnUylV/OGpCq18ugU5jj0UNp+fbTS+55GIR2ho34bJRqRT6HT2yFJhthw27Nb/AFJ3J7SSSUEtk8nqhW44nsez0WM/7EN1w3uD3jQdzWgdhWypmWeDaa20GThO74t4ntkj8lrkQc2Dh6iQGcECVl2jsbCYB+QC8s3g7DE5czMlLEnn0LQfzAuu4iCa1vJTCdQaTICJLu7Yby5t+9r76dwIXAfJZmZeHpZOJ8oSrd2m7nAafVPXbztwuc0bkK0ogxmBcyKHjFogwD0Uxa5gvOvfwu2ePDXtAWzU9zAywkMRk1OkES86Os2I24D3DUcVtjf641HO9gFz8uswZ11TOEsbjopxh4WPdp0nYDbTiO4cNHgi2tuIKi9rXsLHgEHQg81MMV5QycxM/KuDohk5lurQwkQye7h1h+LdPu6qoIgjtKzOrmFZ5tHzJgOb9mYY3caakN6rxrqWajTqkqr0upyNXkhO0uIyLDds5huPDuI5g6hfyrUuQrMkZKqQ2RYbt2vFx4jsPeNQouaC3AObsnI4fjRWwZmxfDLri13DhP2gOVxcdvNBdEREBTfP/wAnrvTQ/eqQpvn/AOT13pofvQbTC30YlfQQ/YauouXhb6MSvoIfsNXUQfEWJDgwjFjEBrQSSTYADUknsUQloUxnJjV0xMcTaZKmzW6jjPZf7T7XNtWtsNCbnQ56V+ZgUuDhilXMecdwkDfguBw76cbiG9lg9bbBuHZfC2HIVJlrHgb13D67zq53rO3YLDkg7ECDCl4LYEu0Na0ANa0WAA0AAGwA5L7REBERAREQEREBYbNLAcLF1M+MyfVm4IvCeNOK2vAT2E7H6p7ib7lEGAyixrExPSXSFWuJuX6sUEWLhsHWPPSzhyI5cQC36i2ZcvFwHj6XxvTR/lRncEw0cz9bnu9guPvQ7ndWaDFhx4LY0EgtcAQRsQdQfyQfakeYHlppPmj2nquKR5geWmk+aPaegriIiApvn/5PXemh+9UhTfP/AMnrvTQ/eg2mFvoxK+gh+w1dRcvC30YlfQQ/YauhHitgQHRX7NBJ9WqCP4fb/i3PSZqUTWFJNLGdgc3/ACwP5jEeD3KyKRfB1gmNSJyrRdXxZizj28LeP+sQquoCIiAiIgIiICIiAiIgzWY9EGIMFTMgBd3AXs7eNnWbbxI4fAlcXI+smr4AhQ4hu6A4wT4NsW+oMc0epb9R/Iu1Pr1VojPmwo/VHZwuiMP6Bv5ILApHmB5aaT5o9p6rikeYHlppPmj2noK4iIgKb5/+T13pofvVIU3z/wDJ6700P3oNphb6MSvoIfsNX61+/wAhR+HfoX2t5pX5YW+jEr6CH7DV0Y0NsaC6E/ZwIPr0QTL4O5b/AIDfw2/8S+/8sP3KoKRfB2jGBSpyjxtHwZi7h5w4P6wyq6gIiICIiAiIgIiICIiApBlfY5s1gs243bbX6Q/rv+qr50Fyo/kSflGt1WuN+bFjjhPi6I8/o5qCwKR5geWmk+aPaeq4pHmB5aaT5o9p6CuIiICm+f8A5PXemh+9UhTfP/yeu9ND96DaYW+jEr6CH7DV1Fy8LfRiV9BD9hq6iCN0V3+Ec948hE0hTzS9uuhc7rg/ziIwD7ysimOeeH5ibo0PEdLuI8m7juN+C4JP7jgHeHEtjgnEkvivDcKqy9ruFojR9R4+c389R2gg80HdREQEREBERAREQEREGXzMrgw/giZnQbPLCyHbfjf1QR4X4v3SuVklRTR8v4Togs6OTGPg6wb+bGtPrWTzDmH5gZhQMGU83gwHccw5p2I+d62t6g+9EIOys8KGyDCEKEAGgWAGwA0AQfSkeYHlppPmj2nquKR5geWmk+aPaegriIiApvn/AOT13pofvVIWDzqpU/WMCvl6XDdEeIjXFrBc2F72G58Bqg1GFvoxK+gh+w1dRTjLfMqhVWQhUWaPxeYhsbD4IugcWgN6rtrk/VNj2A2uqOg+YjGxGFkQAgixB1BB5WUPBmMm8bG4e6mTR8eA/wBeJn/Jh5kaXJc6v0WQxDSn0yqsD4bx6weRB5Ecig9krMQZuXbMyrg9jgHNc03BB1BBG4K/VQ2TnsQZNVH4jU2vmaa9x4Ht3YTrpfRruZYSA7Ug7qw0KuUzEEgJ6jxWxGHmNwexw3ae46oOiiIgIiICIiAsFmrjxmFqd8Qpp4p2MLQmtFyy+nGR46NFtT2gFeXH2aUnRIhpOHR8ZnHHhDWDiax22tvnOv8AUbrprbn+OXGXk1Jz5xTjF3SzsQ8QDjfo78+zitoLaNAsO4OjlLgl2FKMZqpazcxZ0Uk3LdyGX7Rclx5k7kALeIiApHmB5aaT5o9p6p1Yq9OociZ2rRWQoY+s4/oBuT3C5KjLa47MDNmTqVAgRTAliA+I4WFruPEeTRroCbns5ILoiIgIiIMdjXLfD+LmmLNM6OPyjQ9HfvDZ48dbbELBtqWPMrH9HVWmekBoIgJJYPO1czS2jrt2AKtq/jgHN4XbIM9hHGtCxdL9JSInXAu6E/qvb4t5jvbcd60SmWLsoafPR/lPCj/iUy03bwEthk+DdYZ72ab9Urk07MjEWDZxtKzHl3FuzZmGAbjtNuq8czazgNwSUFdnJWXnpV0rOMa9jhZzXC4I7CCpRWcqKjRJ41fLiZdAfzgud1T3BxuCPuxARfmqhSKtT63IidpMVkWGdnNN/URuD3HUL2oI5L5tV3DkUSmPpCIw7dLCFuLwDjwO8Wvt3LXUzNXBdRFmzTYZ7IrXMt6yOH8itlGhQ48MwowDmncEXB9RWWqWWuDakbzElCB/27w/7Zag6UPF+GYjeKHOyhHp2f8A2Xmm8eYSlGkxp6W05NitcfyaSVnomS2C3uu2HFHcIrvfdeiWyfwRAILpdzyPtRX/ANA4BBzKznfhqVHR0hkaZefmhrSxpPIEvHFr3NK4r25mZif5cQfJ0o7e92ucPD/qO081pBVVpOHaLRdaTLwYR7WMAJ8XWufWV1EGSwRl7Q8HQ+OSaXxiLOjP1ce4DZo7h3XJWtRYfG+Z9BwmHS5d08wP9GGdj992ob4anuQbaLEZChmJFIDQLkk2AA5kqXYozegNnPkjBMIzkw42DgCYYPcBq+3dZtteIrjsw3jnM2KJnFMQycne4gNBBcLg/MJ3+9E2OzbFVDC+E6LhWU+L0WE1l/nPOr3+c86nw2HIBBOaNlbV8STorGZUw6I7lLtdo0aaEt6rR2th+PFe6q9Np0lSpNsnTYbIcNuzWAAfpzPM816kQEREBERAREQF5alTpKqyZk6lDZEhu3a9oI/I8xyPJepEEfrGV1Xw1OmsZax3Q3bul3u0cBfQF2jh2Nid54tl78L5uy75z5IxrCMnMN0LnAiGT331Zfvu231lUVxMUYTouKpT4vWoTX2HVeNHs81+48NjbUFB2Yb2RYYiQyCCLgg3BHaCvpRZ+HMcZZxDMYWeZyTvcwHAlzRe56g5/eh7nUtsFs8EZm0HFlpcO6GYO8GIdSfuO0D/ANDpsEG2RF5anUZKlSbpypRGQ4bd3PIA/XmeQ5oPUuHinFtFwpKdPWYoaSLtYNXv81u58dhzIU8quZ9ZxRPGj5awHPP1ph7dGg31Ado0dhfvqOG69+FcopWFN/K+M4hnJl2pDiTDB7+LV9u+wt9XRBxX1/HGZ8QwMMsMlJE2MZxIc4XseuNSfus2OhdZbTBGWVAwk1sdjemmB/rRBqD9xuoZ+p13K2jGNhsDIYAAFgBoAPBfSAiIgIiICIiAiIgIiICIiAiIgLFY3yyoGLQ6PEb0Mwf9aGNSfvt2f67HTcLaogipq2ZeAAadNQvlCE7qwYoDnkO+qCW9f912+wdovTTctq/i+cbVsyZh1gbtloZADR2EjqtHIht3EWu4FWFEHjpVLkKPJCSpcNkKG3ZrBYePee86lex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0"/>
            <a:ext cx="143141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b="1" dirty="0" smtClean="0">
                <a:solidFill>
                  <a:srgbClr val="0070C0"/>
                </a:solidFill>
              </a:rPr>
              <a:t>Metálico</a:t>
            </a:r>
            <a:r>
              <a:rPr lang="es-MX" dirty="0" smtClean="0"/>
              <a:t> </a:t>
            </a:r>
            <a:r>
              <a:rPr lang="es-MX" b="1" dirty="0" smtClean="0"/>
              <a:t/>
            </a:r>
            <a:br>
              <a:rPr lang="es-MX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62200"/>
            <a:ext cx="8229600" cy="3886200"/>
          </a:xfrm>
        </p:spPr>
        <p:txBody>
          <a:bodyPr/>
          <a:lstStyle/>
          <a:p>
            <a:r>
              <a:rPr lang="es-MX" b="1" dirty="0" smtClean="0">
                <a:solidFill>
                  <a:srgbClr val="0070C0"/>
                </a:solidFill>
              </a:rPr>
              <a:t>Características</a:t>
            </a:r>
            <a:r>
              <a:rPr lang="es-MX" b="1" dirty="0" smtClean="0"/>
              <a:t>: </a:t>
            </a:r>
            <a:r>
              <a:rPr lang="es-MX" dirty="0" smtClean="0"/>
              <a:t>sabor a metal, también descrito como sabor a sangre</a:t>
            </a:r>
            <a:r>
              <a:rPr lang="es-MX" b="1" dirty="0" smtClean="0"/>
              <a:t/>
            </a:r>
            <a:br>
              <a:rPr lang="es-MX" b="1" dirty="0" smtClean="0"/>
            </a:br>
            <a:endParaRPr lang="es-MX" b="1" dirty="0" smtClean="0"/>
          </a:p>
          <a:p>
            <a:r>
              <a:rPr lang="es-MX" b="1" dirty="0" smtClean="0">
                <a:solidFill>
                  <a:srgbClr val="0070C0"/>
                </a:solidFill>
              </a:rPr>
              <a:t>causas</a:t>
            </a:r>
            <a:r>
              <a:rPr lang="es-MX" b="1" dirty="0" smtClean="0"/>
              <a:t>: </a:t>
            </a:r>
            <a:r>
              <a:rPr lang="es-MX" dirty="0" smtClean="0"/>
              <a:t>hierro en forma iónica, oxidación de ácidos grasos libres, contacto con hierro o acero de algún equipo, acero inoxidable sin haber sido </a:t>
            </a:r>
            <a:r>
              <a:rPr lang="es-MX" dirty="0" err="1" smtClean="0"/>
              <a:t>pasivado</a:t>
            </a:r>
            <a:r>
              <a:rPr lang="es-MX" dirty="0" smtClean="0"/>
              <a:t>, </a:t>
            </a:r>
            <a:endParaRPr lang="en-US" dirty="0"/>
          </a:p>
        </p:txBody>
      </p:sp>
      <p:pic>
        <p:nvPicPr>
          <p:cNvPr id="8194" name="Picture 2" descr="https://encrypted-tbn3.gstatic.com/images?q=tbn:ANd9GcRkQEP1ji4OimcG_Sy12E5AnFrcKD6LbjHIsXYy2-U8jAbb9C7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0"/>
            <a:ext cx="1847850" cy="2466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 smtClean="0">
                <a:solidFill>
                  <a:srgbClr val="0070C0"/>
                </a:solidFill>
              </a:rPr>
              <a:t>Moho</a:t>
            </a:r>
            <a:r>
              <a:rPr lang="es-MX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0070C0"/>
                </a:solidFill>
              </a:rPr>
              <a:t>Características</a:t>
            </a:r>
            <a:r>
              <a:rPr lang="es-MX" b="1" dirty="0" smtClean="0"/>
              <a:t>: </a:t>
            </a:r>
            <a:r>
              <a:rPr lang="es-MX" dirty="0" smtClean="0"/>
              <a:t>es el clásico sabor y aroma a sótano, madera húmeda,  </a:t>
            </a:r>
            <a:r>
              <a:rPr lang="es-MX" b="1" dirty="0" smtClean="0"/>
              <a:t/>
            </a:r>
            <a:br>
              <a:rPr lang="es-MX" b="1" dirty="0" smtClean="0"/>
            </a:br>
            <a:endParaRPr lang="es-MX" b="1" dirty="0" smtClean="0"/>
          </a:p>
          <a:p>
            <a:r>
              <a:rPr lang="es-MX" b="1" dirty="0" smtClean="0">
                <a:solidFill>
                  <a:srgbClr val="0070C0"/>
                </a:solidFill>
              </a:rPr>
              <a:t>causas</a:t>
            </a:r>
            <a:r>
              <a:rPr lang="es-MX" b="1" dirty="0" smtClean="0"/>
              <a:t>: </a:t>
            </a:r>
            <a:r>
              <a:rPr lang="es-MX" dirty="0" smtClean="0"/>
              <a:t>contaminación por hongos, exposición al aire</a:t>
            </a:r>
            <a:endParaRPr lang="en-US" dirty="0"/>
          </a:p>
        </p:txBody>
      </p:sp>
      <p:pic>
        <p:nvPicPr>
          <p:cNvPr id="7170" name="Picture 2" descr="http://fourbrotherscarpentry.com/wp-content/uploads/2012/08/1_Basement_-_Future_wine_cell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886200"/>
            <a:ext cx="3933825" cy="261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0070C0"/>
                </a:solidFill>
              </a:rPr>
              <a:t>Almendra, avellana, sherry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0070C0"/>
                </a:solidFill>
              </a:rPr>
              <a:t>causas</a:t>
            </a:r>
            <a:r>
              <a:rPr lang="es-MX" b="1" dirty="0" smtClean="0"/>
              <a:t>: </a:t>
            </a:r>
            <a:r>
              <a:rPr lang="es-MX" dirty="0" smtClean="0"/>
              <a:t>ocasionada principalmente por oxidación </a:t>
            </a:r>
            <a:endParaRPr lang="en-US" dirty="0"/>
          </a:p>
        </p:txBody>
      </p:sp>
      <p:sp>
        <p:nvSpPr>
          <p:cNvPr id="6146" name="AutoShape 2" descr="data:image/jpeg;base64,/9j/4AAQSkZJRgABAQAAAQABAAD/2wCEAAkGBxQSEhUUExQWFhUVFhoaGRgWGRodGhkbGBccFxoaHB0YHSggGxwlHBgXITEhJSkrLi4uFx8zODMsNygtLisBCgoKDg0OGxAQGzQmICYxLDQsNCw0LDQsLy8sLDQsLCwsLCwsLCwsLCwsLCwsLCwsLCwsLCwsLCwsLCwsLCwsLP/AABEIAK8BIQMBIgACEQEDEQH/xAAbAAACAgMBAAAAAAAAAAAAAAAABgQFAgMHAf/EAD0QAAEDAQYEAwYDCAICAwAAAAEAAhEDBAUSITFBBlFhcSKBsRMykaHB8AfR4RQVI0JSYnLxorIWMzSCkv/EABkBAAMBAQEAAAAAAAAAAAAAAAACAwQBBf/EACkRAAICAgIBAwMEAwAAAAAAAAABAhEDIQQSMRNBURQiMkJhcbEjkfD/2gAMAwEAAhEDEQA/AO4oQhAAhCEACEIQAIQhAAha61drBLnBvcwsLPa2VPce13YrnZXV7O9XV1o3rxepbvu85fgB8I5bnfNSzZlijbKYcLyypFraL2psymey1UL9pOMGW9TEfEJYqP3HbNVtpsxJxY4InLaDovO+uyXZ6S4OOqOmAr1KPCt9DF7Jzsj7s7O/p7FNy9LDlWWPZHnZsLxS6sELCpVDdSB3VfWvpjTEEiNQuzywh+TEhjnP8UWaFHsdtZVEscD03HcKQnUk1aFaadMEIQunAQhCABCEIAEIQgAQhCABCEIAEIQgAQhCAPEIQlA9QhCYAQhCABCEIAFAve2mkzwiXEwOnM+SnpW4mtB9pGmEDeNc/NZ+TkcMba8l+NjU8iTK6tV1LsyecrQXtdkNeYy/VQ7VaXCfGAOTsiqd15+MyMh5/MZLxKdnu6od7FfNSk3C5xqDbF7w89/NLJtwLiHGHdSM+olRrPegM4XNgbEz8DzVXe1pFdpLAcbNABrzae/rCo5ylUZMWOOMG5JDGy0bk5dNFnVcHAkAnqAY/QqJc12OptBqeJ0ZtOjZ265eSsalrAykACABt5QkcRu5TGpAORkHM7a+q6LdV64rK2o7MgYT1cMh9Cki2BtZjm6PGnPLPbULTZba+nZ6dJ+Rxuf1iQ0EdMir4MjxqTXwQz41l6p/I02m1ue7ETpEfoo1V+419O6jMrgiemo+ayq1QGzp+oUJNt2ykYJaRhdlVzXSw6HaZjkmO6L99pVNF3vbHnlOfklKx1MLXO+HeTksbmtGG0ivBLQ4zAJywlvYjMn4K3HyyhNb0S5GFTi3X8D/AHreAosLoxHZo1KVLTer6ni8QnQH6dFDr3q55xVJJOg0if5ekKGb+wvIqAhkakeS7yORLK6Xg5g4qxK3tlxZr8qNIbjM8nbcxmrywX8C4NqCJyDup0nvzSWXsLvaNGKdI/JSqtSAIzO+fmM+aXHnyQdpjZOPjnqjoyEk1eN22azzUaXPBwtB35Fxzg/GfRap8Y260O/h1MLicmsY3CO5cCY816v1UOqkedHg5ZNr4OtrW6u0auA7kJQffdUsa17wXAQ8sGGTvuY+Ki1LSZGwWefPSdRRSHAl+pjyys06OB7ELYuc17ZGYOmkes6pr4Wvj9opw4+NmR6jY/f1VMHKWR9WqZPPxHjj2TtF2hCFsMYIQhAAhCEACF4hKB6hCEwAhCEAYl4mJEr0lJNvFQ1DLjkevms3WirTacyDGRJAnoQTmFh+sp7ibPpLWmNDbxbJnLrslfiq1ML2uDg5pbsdYcQY6hKj+L3EOY8EOGo6c+yhm8w2yVnPM+NrqcZ5kQ4HoRH/AOVJzyZY9ZF4Y4Ypdke221NfUDKZyGZznQZ5fWQqu11oZjpuOEyDDtzroehjJKlvvh0QCRORg7cuygWe3ls5lPHjJLYS5G9DTWvMCMMj+7+b5K/4NPtajqrjiFOPEBo4zBI6AFc5tVtDhkn7gC1sp2RpmHvc8lw6OwAHpDfikzYoxVopizSk6HG1DciZHvAmNclX1IfqDlOQG+uxWmteQYMi5vPKWn9Foe/2gLmO1gQ3LTWQdR3WaiyZvFAkswwM8xmMXWdclGtbw/bNp8J3B77iRos3UnB2Tg49Mmj4fVRrXUlhdMEGTmuNDxdHl13sILXSIOmuE/kpte3ZTiBJ2GfmkK9qrm2nG1waKgmOoyMfJXvDVRlesxhJc7UkEwA3M7a/mmlipdhY5bdD1dVlloLs4zA2k6E88lbYoEA6bKLZwADh35LY92xmR9ys1jyVs1WgNd705dPRU9tuxjhh2jYeIz5xmpVqtmwGTdTtJ0Cq7VbXEhs+J2kcyhNodRIVW0igcIa7AYExl3E6qRRtWo1GoP3svLa17ntphuPFtMwRqenNW92XDSoBuN2N3U5CeQ381RteTl0Ll/0XPs1XIkhpdoYBHiHzb81Y8H2I0bO0v/8AZUALv7RqG+QPxV7XqOOmEAKvqMcdAYzJOgj81zv9vU7W7Ztr1GgZTOw5laqjmwC4lpbmRPqqO9rf7J2FrT7SY8QzGmY2jPXoVVvsdWuZqOcwcp+a6oHG0Mdsvhp8LfEeTf0U7h++PZV2vd4RBDgMyRH5gHySpSsLaeTahzzOa0U6ni1mDtvzTxXVpxEklKLUkd/pVA5oc0yCJBG4KzVZwzSLbLRDtcAMcpzA+BCs17cXaTPAkqbSBCEJjgIQhAHiF4hKBkhCEwAhCEAQbxsrT/Ewy5uf+xvGvkkO8302kkDxHV2589SulFI/E95MoV4FlFQwDiL4bn0II+UrDy8f6kzdxMjvrVlRw2afsqrqlPH/ABQBLQYyzJ+WmfdecbilUsTqTAxpc5sFozBaQSCP8Zyy1ClWnio4YNNjQdmu/No9EpVbT7d5huEtMAOEF2+u/dZo5J2qekavTi9yW2LY4fpR4iT1Jj5BV1vuJueAuHfRMVoPx9FGHiy+ZV4yl5bFlCPhIR69FzHYT8eaauHaL6dmDjOEuJ5loMCYGoMZhQr2ZhdOvkCPmmh1amyztMx4WkAanGJHlke0Kr+5UZqcJWiPRvkCAyctjMZ7icx96reL2DvH7QtdEAEAb89Dvnuq+z2caxmV5aaQA0WdxjdGzdWTn3u7cg/3U9+hGnyUN95OzEaj5bTyVBaAQ4AOME+Y7QrWm2QMsvv4rvppCxm3o9FAVYxgnKBr9FecKXPUsttbJ8L6Li0OMkZt+/8ARVbS8JBmIM/BZNvo1ba19MYW0qbiW82ghmZ/xcT3C7KLcWkK2lJNnT7LUwSDqD65+Sj2q8ZnWY8h3Pn8iqa1W+W4mmZHi6qqtF7iIOQ3BynOc9/hyXnqDNjavZYWy1mQAYA1Ogk9syVCtN4YAXEgRpzJ/P0VRab5/pnp+g2VNUrPrVabHABrqjQZ1InMR2VoYW/IssqR0rhazEUhUefFVz6hu3bn8FcPqsA97phjPy81GJAa2DnAy++S0Wy0totlwBfE6ZjkPvqsyduyzXsSrU+nSbLnQ3rq7p0CpaN4mpie6SAdJ8lXuY+1S+q4tZtHoFLrV3N8LQQG6Tlpueap1/2ImYW3x+IiY0zMzy++iXn3jizkkddlZOrHMuOpzOUE8luvTgaoKeOjXxQJwvAz3yI+qrBLwxJzrZROtw3IGegGvmtlzW6n7dpqNmkMyCcLTsAXHYkZxrBC02bha01IL24B/cZPyT/dnB1mGF9SXvaAAS4gCOQGQVpqOPyZ/Vc/Hgu7Nxc98EAxzDQ1vYY/EfhCYrhvU1w6RGEgd5EpEv6gxgilUAfs0mQenMSpN1Pw0WGZGGSf7julx8iafZ7EyceDjSVD7aLc1jsJ96Jj77FZ0LU1+QOfIpDu6pWe97oDmz4XE5mBBHYR6KZUvPC5hHvh0RzIMEfp1VVzJdr9iT4irzsd0LwL1ekYDFCEJQMkIQmAFGtlpwDqVXXxfL6T8FOkHkAElz8Iz2ENcfiAqK3Xy+qPHT9mRIljsR+BAWLk8lRi4xezVh40pNN+DPiC94BAd3M/IdUlXjfVKsxgaCHsxB1TYjEcLQN9Zn12r74D3FzfbCJ1AMxvlsfNVQsZGQfl/j+qy4cdbm/JuapVFeDbXtwGc+ZOaqhexYcnHmPqOx9Vvq3SXHxVf+P6qJXuYaioZH9v6rRUBH3+C4NvZVdMgEtDvofRS7Nd5c01HQ1gk4ndNSBqVRcIXQTaQ2ofAxpOWj4OTemufbqmPjS342BjIDRsNI2CWSSdIIzclYmX+4uzDgRyGqsKdZr3UmxHs6VNh3kgTP8AyPxVJVed9lpFscyrinWD8BCulqiMpfdY5mo0GMXyVfeVQnwjxH+38lW/vYxJg91YcP24Ak7xr6qTjWyymnoh07rtBmKbhOzoHX+Yjb1VyLJUa0TTMxoC2fkVYG8GgzAxHYDVYst2KSQGgb7+STu/gEkK9v8A2g6Ungf4lSeCKRFaq54IPsiMJGZkgnI9vmrWpfTQzANeeuf0VRaL5wVdc3CMW4EyqRm3polkivKZNq3u6kSGmRyIn49fWFCtPED6h8TcXlHz/RSjYseYOKV4y7iDmAO6k+t+DTHHKvyIbLU8+6xtOd8yfXJe3bRLazaj3zhIOnXIKydZabcySqq97WIOHKdOw3XY38BkjBLzs6RZLxbEkz/SBpPflvKq3/x35lxaM/8AI8zyH0S228yGtYA4F8QACTLoyAGZk6Ac0xVbptNOllQqxEmMJcT/AIgz5Qs8sTg/6KwzRnH+zO22ozhZGXLX5eqh1Krg2HOyGcA5Hr3VdTvQFwYxji9zsIaPeLiYgz1+C6pw7wbTpND64FSqYMOza3oBvHMhc6NeTk80Yrycjva98I8JEnIA5gSc0x2HicmgymMnghonTDtn/aPkOae+ILrstpbhqezcGzBaAS06ZEb9Em8NWNtOrUbSslJwa8t9rWeTkMvC0tJAjt3VG49f3IpynK/YvXWmabQ0zlm48gI+WZWq5qdSrUqYfCxpEO1kxsDsOal35UYKRFQU2CNWCAO6kcHXbXFEY8DZE5kyTM4ojIGd81mdtPr5Kykkt6ClYQKg9vVkfyADDJ68+yvmPYRhiWxEEJev7h+0Pw4azA0OBMTjAGoaIgk91MoXwwUxgdGWrs+gn8kJP9QkqmtbNtgo/s7i3CRT1BO05kZ5xKzrVaXtQ7wuzBI6j3XDrt1Eckn263QCz2hdUruhvUnIGNgJJJTNZLvbSohuLOM3HUnmjv02jsoJvY8oVTw3ai+kQ4lxY7DiO4gH6x5K2Xu45qcVJe5484OEnFniFihdOGaEITHCh4nu/E01mvDHMbnOhA/2kG8LXUdRfUnwNgAnIuJ0gbDU5rp98WAV6RYTGhB6jMSNx0SRxwBRshphsgEEnruYXl8qFZk60ehxsr6df+oTbJZGlgc/E7EdG5GOZPfJSTZKerKZjcF2flzUK77bLG4fEG6jkZ6ahYWq8DmSddBAHVJK7NSokVmNyIpxyxE/f2FFtFrwzApzppstAvwMaQQ2OR1+SpLyvdztHSByjKU0cbbElkSR5bba+jVa9uUgyBoJIAPzjzUs29r2+I6hRrBSL21RUbPtKeBuebfEHYtNQWtjzUC03S9ujge/6K/VNUSUmm21oxtdKZiPitNgus2hxE4Q3Mn8uqr7RUe0w6Z+9Ez8MvijJyxEmexj8k7uMRbjOVGYuaiBEOPUk/RVF42Q0SCw5Jke7v8AfVRLbQDmEGBOnOUkZFJwVFAy+3RHx59liLwq1DhZJPIKZddjp1CadUERJxt95oHT+YdNeqtrpsjKQgbnNx1PL/Sd0vCIRUm6b0V1G5KpAxPa09JKwtfDr4BDgXgmSZAiBH1+KZDWAC0G1gpbkVcIFIy8KtBoa5sddQtlnvJ9VwaNTy3Uq01AcjBC1XNw5VtL3CzlgLACZcQ6DlIgZjbXcc12K7aOSk4K/KLG3XW4NGcPJ912oG7u2yq33LMuc4/eymWK2Nw5kyMiTrlkpT7awwJyGaT7kV+2W2SLovj9nqB5pjEGYQ8QXN5OAf4Z+hKcLs4zFQhpALjk3Itk7AxIk9gFz6rVa7fVYVrQWEOaYwxpuRnCnkh28+Ro9YrR0x12RaW211naKtNpA8eRnKXEMOgmDG633neFao0PrFopO/kYZZrljd/NP9OnRR+HuIRVph+cbgQTn0/0sn1KJql4Y9pdqGvAD+rmRhd8Vlh3evgZqN2T7prMqvDAZhs5aNaMvLPJTaVisNlxYab3vcS4xjdJJk5k4R8Qkt1rbQc91Dw4j4tYMTAIOgEnRW1zcV0avgqRTqATqcLux2PQrsk142ceJtW3X8Gy+LQx3jZZXsLDiaalRkEjTwBzpz2kK6p3jaW0w4sBykjDn8n/AEVFelspNqNcHF5Ey1vumRlM7jXL8lYWHiqifA6WHm7TzISNy9kPLE+t1f8AJYWa1mu0PnCCfDG8ZfQqgvPhfE5zmVyzE4mC0EAnWDtn0W62WyHkMHg1xA7k5gDrMz+aq61Z7zEkDv8AYSLt+Q8MXZ0ivs/DdSm91Ylr3M5Eud3l3oAFNp3vUqlrTLds4D39mgnAOplx2A1Wi0YmCWuIPRxGW+icuBbbZ6xI9kwVmicYaJe3SZ56SteOMM1X5JZ1Pjr5Qy3DZ/Z0WtIg6qwQherGKikkeNKXZ2zFCEIOGSEITAabU4hpIEwlq/8ADUY4ZEOGYTWqO+eHRWHhfg30JE8xhII8isvIwOe0aMGSMXs4nelF1KpNIFrgMLwBk4Rk7oSIkbnNRH2C0VIIoOPxH/ZO15WdtCs5ge55HvOcd+TZmB8Soot/jGcQVleTdVs9KPHfXs3r2Of3jZ6lIfxabmbS/IH6KFdtLGS6dDA5TrPVdTtd7te006zQ9hyOKPPulTihjaZpOpNDW4S0gDIkGdubXA/HkrQlaoy5IOMk/Y8osGHLbUrGu3EICraVvLQc5HpPNaat5nmitjuSoh3mxpy1Ks7vLPZtZTBJGbW5kzkT6n4qrqnG4BgzcYz6pvu6iyhTgeZ3J1+wjJOlQ2DB3l2ukiN+zVjBLCAeyjWnwa68lfU7a0zqOUqPb3U6jm+2nDiBcWmHQSJAPZQjlae0ap8dONwdiXTqkVnYTqIPm9o+vqnKndrCBJcYEmIzO3knMfhpYHMPssbcbRDxUc7k4EYpGoCV7WDZqz6D/ebo7mDuOnRNLMp/j7GHHpuyFXsLGzLztGQ+ag2yyNiQ+OhCsa9fPrCg4cbsLB3J2C6pMr1vSF+1Ne3XTbqr/wDDy0Pp3hQMHC/Gx2RiHMJH/JrT5Kzs12tAGLM9fyWVqaG5jIjrn8tEfUK9IsuA2tso+JblNG1VGtHhc4uYehMx5aKPSsQjOdfuE8cOOpXi79nr/wDtAJpvGRdGon+qM+qqr9uj2Fd1FtT2mAeIkAYT/TIPiMHOAIlWcl17GOGKXqenWxXrMLTAEmY/1zUj9wWh4GJvs2/1PnLyaC75Jku2ztZ4sw/ZwJBG2yZ7Lxr7FhFfxxkHRmejo1Pw6rO8rvSLuFCrYbuNnqtc2s11Pdpa6m4ZbB4GISs7XfWL3gB1HJZW++G2ouwMGE5knPTOG7BVFuohxDYy8vsIi78loYutNeDO3XuyJJJMKlsVuxVI5kn9FEtDMD8yYg681qu0fxS46aeev5qix/axMmf/ACJPwPortDR4m/Hr+ir7ZaRBIInkO6n3Vw+ajMb3im2JEgk/DZZ2zhcOb/DrAmMsTS0fGT6KCxpGiXMKexcTGkAHZiYVoy+2vza4ieyWf/HKptAo1W4W+8SDkQCPdPVdDuRlBsspsDQ3kNYHzKMqiiccu2/YVrfeuXvk+cJs/Clr3Vw6IGFxzz8JGXzIVbxhRpQx5aDJzMQU9fhrTp+xLqZBkwTuI0HRPx4ptE+Zkbx3Q5IQheoeKYoQhKBkhCEwAvHaZL1CAOL8W0307RUxZGfXPJUDbTnnouv8bcN/tLMbMqrR5OHLoeRXIbbYnMcWuaQRsQvOnhcZaPcw8iOSCT8mdWoXgnfmN/vNTroslO10qtJ5zBZBBEtLQZd/yAVDXrBoiczsNSmrhOkGtmIdoeeecnufToll2jFyROXVvoVd7cCupUzVoPNUN95hAxCNxGumiXLp4ZtNrbjoUS5mmMkNZI1ALtfKV2a21wxhc0QXRP6jnkoPDFrDaWAAhrXvDQNhiJIjzlSWaaW/Irxp7Rx20XPabJXb+0UnsEkB2rJjKHCR5TKaG1YpyIOWpjT/AGuk3oKdWk5jwHMcO4XJK7HUapoOdLQfA7ctJ0PULscjyPa2ikV0j1v3N4rnOdOnwWm3tJDY5qRZ6DcyXK0uq5zajhbMREjruqqPZ0L6nTYw8I3wW0MLnDL3Z68vPZba3DRtsl84gcnA5jzUm6fw8DIAq1Wt5A5eU6J1sdlp2OiZccLRJc8yfvaE+PjuM+3sZcmdSjSWzmVo/DG0D3LQezmg+iiP4dfZGxVcHPJkkD+WMvRMd98WVKziGE0qWmR8Tu5GnYJXt9rjPTrupZs8G+sUbuNw8sUpzlX7Ea129rd4VLa7w65LTf8AWmmC0eLHtqQRHrHzWV2cOl7Q6q4gnRo+pK5UYrsy/eUpOKXgh3ffJs9opVm6seHd4OnY6eak/vdxJeTLnEuJPMmSfmrD/wAapAgmXETk7SYifLXyVded2FmbR3T9oSVJk+uWEnJozpXudCd+fNa71rY2mNTHqFSuBJymVOu2kZFOMzJy6AlVUF5MWSVN/BdXY1zGAxqPVY1KziXEiI+f3CsbC9tSj4cicj0I6Lbdlnxu8QyaYjqVN1HbKxySlSQpPsb67xDHlsgOLRoJE57ZK+vK6aFCzksIljgInOXOAkzn18kz26uxrABkNsP0CUr1IcTigyuRzPxWin0qm+zey5um+QWy4w0CANZKk1ryZBe05iHR5xHqPNc8banUX4Z8Oym07YTPKOSajjimy8vi8wYcwkBwEt2Gs9j2Vjcl902NJcQA4ZzzHJLIaXNz6lUtltEOwvJEEwDoh4+yJdlFpMab+vo2ghrcmg5dU8/g/Vc2pUZ/KWT5giPUrm9mDToR8QuwfhZdxZTfUI96AOwzXcUGpIfk5I+k0h8QhC3njmKEISgZIQhMAIQhAAqu8+H6FoEVGT2VohB1OhasvA9kp+5TA67rKpwnTBmmcLuf0KY0JXFPydU2nYj2rh61ycApkH+p5jvEKNd3C9qolznEPxGXNbz5t8so6LoKFL6aBX6iZy++HvYQQS0jVpAM/wD1MEntn6LCzcEttsVKrC0nlII810+pRa73mgxpIB9VmAlx8ZQdjZOS5qhGsX4XWRhBcaj42c4wmu77no0RFNgCnoWhRSIOTfkEr8d1D7NjdiSfMDL1KaFT8UXZ7eiQPebmBz6d/wAkmZNwaQ+CSjkTZxi8ra6kfdyO/wBOiqrTeRcM4A+9Fe3nZi5paeeY5EehSZXsr8eECTMLzVCz3fX0SKNt/iBvPXoBonKlWAbkY6HRQrk4fpUhNQe0eSCZ0B2AHnqVffs9Agh7AP8AHIj4JZuMnSGg5QTcvcrn1huI7aJfvK1Y3YA7Iaka9lnfrTQMtc40iYDuR/pd1S/WtvhJ3+fPzVMePdks/IXXTGzhzh2jasc1HtwkZCIIjPOJnT4pgsl22SicLKcndxOfny2S3wreApsgnbONyr421js8s03eRnlh+UWH7gpVXQw+ye73dML+YIP83T4JW4jFaw1MDg04hOU9t1NvG8DUplmYcyC0jLsctx9Fb3xY/wB53dSrH/5FKWuP9RbkZ7iHdyVVffGn5IxXpSUvY5/VvEuzJ1+SimoTks22QtkEQRqCpllsyl0PQeVUV17WX+GHbgj8vr8l5YdE9XHcDbVLHtlu/fZN11fhpZGwSwnoXOj4StEIXE87JyOs2IfDdyOtB08O5T3S4EpPgOYCI3EpysNz0qQAa0ADYKeArxgkZMmVzdijYPw9sdMh3smyE1Weg1jQ1oAA2C2oTJJE22wQhC6cMUIQlOmSEITHAQhCABCEIAEIQgAQhCABCEIAEIQgAQhCAFu/uD6NpOIEsed279+aRb94PFiwvNU1C+QJAERHJdeSzx7d5q2fE0SaZk/4nX0ChmgnB15NfFytZY29HNmWqPv7hR7RaZGWSi2iVGL150I0exmdmVrqe0a6m7MOEeeoPcGErWW76tXIMIaNXHTL1TbYbKXuAGpKeW3N/b8lsxLR5XJdNUcgsbnNMaQrJld43V/xNw66k41WtOE6wNFQteJ2Szg09GvDmU47M6by4/f3Gq6pwDdxNkcNjUP/AFaFzi6LG6rUDWCT026ldy4csHsaDWck+OLuzNyciS6oVb2/Dttc4mvNN3MZ/IrC7/wxaz37Q93YNH0XQkLR0Ri9SVVZWXTcdGziKbe5JklWaEJkqEbsEIQugCEIQAIQhAGMrxeoSnTJCEJjgIQhAAhCEACEIQAIQhAAhCEACEIQAIQhAAvHCcl6hAHO+KOCjJfQGRzLRt2/JJFa7Kwdh9i8ntku9ryFF4It2ao8vIlRzrhDhp7SHVGx0T/SswA0C3oTqCRCU3J2yPVsTHatCpq/BVheZdZ2E9o9EwoTUhLIF33NQoCKVJrB0CnoQugCEIQAIQhAAhCEACEIQAIQhAGKEShKdP/Z"/>
          <p:cNvSpPr>
            <a:spLocks noChangeAspect="1" noChangeArrowheads="1"/>
          </p:cNvSpPr>
          <p:nvPr/>
        </p:nvSpPr>
        <p:spPr bwMode="auto">
          <a:xfrm>
            <a:off x="155575" y="-1652588"/>
            <a:ext cx="5715000" cy="3457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590800"/>
            <a:ext cx="3429000" cy="207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0070C0"/>
                </a:solidFill>
              </a:rPr>
              <a:t>Oxidación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0070C0"/>
                </a:solidFill>
              </a:rPr>
              <a:t>Características</a:t>
            </a:r>
            <a:r>
              <a:rPr lang="es-MX" b="1" dirty="0" smtClean="0"/>
              <a:t>:  </a:t>
            </a:r>
            <a:r>
              <a:rPr lang="es-MX" dirty="0" smtClean="0"/>
              <a:t>aroma y sabor a cartón, papel mojado, sherry, y fruta podrida</a:t>
            </a:r>
            <a:r>
              <a:rPr lang="es-MX" b="1" dirty="0" smtClean="0"/>
              <a:t/>
            </a:r>
            <a:br>
              <a:rPr lang="es-MX" b="1" dirty="0" smtClean="0"/>
            </a:br>
            <a:endParaRPr lang="es-MX" b="1" dirty="0" smtClean="0"/>
          </a:p>
          <a:p>
            <a:r>
              <a:rPr lang="es-MX" b="1" dirty="0" smtClean="0">
                <a:solidFill>
                  <a:srgbClr val="0070C0"/>
                </a:solidFill>
              </a:rPr>
              <a:t>causas</a:t>
            </a:r>
            <a:r>
              <a:rPr lang="es-MX" b="1" dirty="0" smtClean="0"/>
              <a:t>: </a:t>
            </a:r>
            <a:r>
              <a:rPr lang="es-MX" dirty="0" smtClean="0"/>
              <a:t>contacto con el oxigeno..done…</a:t>
            </a:r>
            <a:endParaRPr lang="en-US" dirty="0"/>
          </a:p>
        </p:txBody>
      </p:sp>
      <p:pic>
        <p:nvPicPr>
          <p:cNvPr id="5122" name="Picture 2" descr="https://encrypted-tbn3.gstatic.com/images?q=tbn:ANd9GcTo-kuHTu2DnXkyQPuHi2wagCNDnuNpd9ZmYzn5Yp1pZwofCy3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4002" y="2667000"/>
            <a:ext cx="2539998" cy="1905000"/>
          </a:xfrm>
          <a:prstGeom prst="rect">
            <a:avLst/>
          </a:prstGeom>
          <a:noFill/>
        </p:spPr>
      </p:pic>
      <p:sp>
        <p:nvSpPr>
          <p:cNvPr id="5124" name="AutoShape 4" descr="data:image/jpeg;base64,/9j/4AAQSkZJRgABAQAAAQABAAD/2wCEAAkGBxQTEhUUEhQWFRUXGBcYGBgXGBcUGBgXFxQYFxQXFxUYHCggGholHBcUITEhJSkrLi4uFx8zODMsNygtLisBCgoKDg0OGxAQGiwkHyQsLCwsLCwsLDQsLCwsLCwsLCwsLCwsLCwsLCwsLCwsLCwsLCwsLCwsLCwsLCwsLCwsLP/AABEIALcBEwMBIgACEQEDEQH/xAAbAAACAgMBAAAAAAAAAAAAAAAEBQMGAAECB//EAD0QAAEDAgQDBgUCBAYCAwEAAAEAAhEDIQQSMUEFUWEGInGBkaETMrHB0ULwFFLh8QcjM2KCknKiFUODJP/EABkBAAIDAQAAAAAAAAAAAAAAAAECAAMEBf/EACkRAAICAgEEAQMEAwAAAAAAAAABAhEDITEEEiJBUTJCYROBkaEUI8H/2gAMAwEAAhEDEQA/ALnT4YXaphh8EGjRHgbbhcuEp7C3ZCG5T0RgaCEOWbKTDO2KArZBTEOIKIb3TGxXGLpzcLqgcwgqvh0Nd7Jcqwjf1WUzsVIAmWxQfLHgVjmKcs9Fw1uygQKvRkQdCq9hnfwtbI6fhvPd5A8laawS/iuBFVhafI8ilIH4epB6FT4jDgiVXez+NJmjV/1Gf+zdiFY8O4ix0TIGgGoI6JFji7Nvl3Vrq0ZUDcC2bhRLYbEXCaTnPMAhu0q1UmwspYcNFhCnATis5C6WZVyQoA6KhFitl5XABmUjYyJoWi1Y1y2Cm5AcsCkjZcHVSKIjF1bCwY22/CTYnA5XZmDxH4Vne2UPVog3Q7SWV247zfMJhhq4cOqkxOG3CUvdkdISPQ6djR7NxqsbUmxUtIhwBC0+nzsmBaBnsLDI0RVOpIXAtZ1xzUT2FpkaKLROQotWLTKgIlYjoXZsjdaPsV01dRsoEjhYWXlbYfZdge6iYGbAkEIWj3SiaPIqOuy6Et7JH4JDcSpKbpHULik2F0WZbhDYTuZXLm+q4qOi40XbTZEBw7SVAXBT1hafVL/hlK2FAHHMCY+LTH+Y2469EfwPiQr0w4WOjhuCNQUXktBVUfS+HXc+i8hrrOA0LuY/KEsigrYkmktlyxWOp02y9wB5ak+ACS4ntE82pUv+VQwP+oS1jQCC65PO5TWjw0TJm99Vz8vX7paAu6X4BWcbxYMkUyOQB+sqzcNxXxabXxBMyNYIMJBi+G6mSB/tN0H2cx1TD56dQGo0uLmum7Z1Dp120V3T9Q233vQyg1uy5ErlxSSv2moj/UDm9bEDxgynDCCA4XBAIPMHQha1kUvpZE0zUwu1p4lYEwTS7aFwApGqIBshbYsQ1TF02mHVGDxc0fUpiBS4K1SxDHfK5p8HA/RdPCICCrSS3G4IOCbMdsVHVpckKsnAg4XiIOR2ycMe11iUBxHCkiW6hDfFNjoRql4VB5djSowt1u1cadWn2WYetM+Oi29uXq0+yLQUyM4PkbLF2GO2IjZaS/sNf5JguiFpq6CYU4PP1XYW/uuWH2QIb3lc4nRSRstOFoR9AN0jZSlQUzIUzSj6IRgR4LYH9EDj+LsZIaM56XAPK2p6BCO+NU1mLWEZR0I3Piq+5XSLFB1bGz6zRq4eoQ78QBqHRscpHpK7wGCaLFonmYJ8uQ/KmxFSm0HvaGLd4g7zKdr5F1dCTiVdxbJd8NpsGxd3/KbTyS2kA1peQ7K3YkT0ygEo/iGEyU6tRmUGCZA32Nwb7RdUbFYrEOaWsc14OrXsbJAMkNe3LG8EzsseVQk6kWLFF7LxgsbhnEOzGeRB+ievdtYfVeYYZh/1G/oc0OABh2hJvuJEheh8NGbvuuT7LnZ8ax8D/px2wyozupW+gAT1TmqbIGqAs8JSopkin9oqIaFbux9QnB0c2wIHgHuAHoAqd2nJc4DaR6K8dmqWTC0WnXICf+Xe+663RLTM2PbYyDVotXQWqtRrRmcQBzJAHqVvous0GrmtUDWlzjAGpS+rxqk3QueP9on6obE1X4iG5MlKQTmPedFwIGl+uyplmhFPYVvgWcSxL8Q4jMW09mjUjmYQH/w/etSaRzJv6QrJSwlGnYACBPlMD3QbON0/ifDA0ieVxIj1C5spudyv+f8AgjUYySfLFdThLB+lYKlamR8Ko8RsSXt8C11vRWCtTDroSpSGhCWGSS2gzwqvEzC9pGyBWGQ7vEmmfHdvnI6qxUnzBFwRIOsg6EdFTsTQjRLsJxOthXywZqRPepTbq6n/ACu9jvzG3D1abqRUsjWp/wAl+r0uST4ymL/QD3TPhfEqeIp56TpGhGjmu3a5ux/eig4nhtwtr4tFyEhquY8cvsn1J4cLeiW4rBZm6zuOfgoKVQxycPqgmFjZzOhWINnFiBcXWlLRNh7Cu8yHoVAR4qQKMhKuSd/VY0rr6HVQh0P7LpcMEW9Ft9QNGY2A1UslEdZ4Z3iYG6UV8W6q4tIhmwnUDd34UOPxpcZPygkgeG/U/wBUC7Fd4ADa58d557qic70jRDHW3yF0aTi6GwA2Rfy56b89dkViq5YA2wkHcz9NP6c0OzHbOBH35GxnlK5xNWQ0xLnWaOvMTsLeiSKdaGk97LDgK002kySAJ8d/G6jxeEc52ZnWZmegE6bqDhOGdTOR7sxcA8mNC2BEeIR+MxQaCZiATz06C62VpWZW/LQp4pQJovboC1wv4fmFTMOQwvse7rvJItHt6qxcY4kCwyRBBLbgwTGpm2vgFWf4nM90iIiCCCDlm0jbdYeoo04bokpvM1GXh58IcGE6dRIPgFb+BYiabDtl9wqBWruIeBM3c3UZi0TY73LQrf2OM07/AKXPHnnP4WDK+6O/Q00Wd1wgq41RdNsKDENsVlv0jNkdRZTOP1e9poCfQSvQMMMrGjk1o9AAqfVw7XPMxchv/Y3/APUO9FaMPXmxXZ6FeDZkwcN/kLxGMbTY57zDWiT+BzKpbzVxdT4j+6wfIydBz6uPNZxnGnF1m06ZmlTJkjR7x9h+eafYGgA0AJOrz/aiz63RvBYMNFgj8sBbmAqv2m7Rik1zGn/MJgdBAv4rlvfJrx4r0jXaPtHTod2o6c2jW3MczyVe4d2gw+fOWGbe1gT1SvA8LdXPxHybjqVxjMDkJblIjePqNk0l3Kro1uGO6raLyztbhnCJ15290yo1RVgiYv5leTGiZA53kXFtZUuD43iMM45DLRFjuOiixSq0wPHF6R6pVw4S3F4JDdne1lOuAH9x52O/gU7xjbT/AF1MKU/3MWXF6aKe8VMNV+PQMOHzN/TUaDORw9YOxuN1f+EcUp4miKtPQyCDq1w+Zp6hVXGYclqTdmeJHCYstcYpVT3wf0kWzxyBLZ6OK6PR9RfjIywfbLsf7F+LS10bHRR4mhuNUwxNHMoi1dGi5iN1LxW03NBYhRLYk7N4olhY756Zyny0Kdh9lXOIj4GJZV0bU7r/AB/SU9a5RhJw5SsKgCkplAJNB032STimJzmAe63XkTz+sJlxCuG0zeCbA+P9JSKo8UwSBmI6x4D93lVzfoeC9g4pE2knl9oHlr4oOhU75ABgQ3SAdN+UowY4AX+YwIFvQIWu6BLfmJuNRM2vEc1W6LkF13y6Rd06C94kNEjkVYMKxrYdERA0M9BZIeG03Pe3vd1upjUjXvzcdE84limtozng2GbTUgGBzV8KirZTkduiHi3H6FBr6lUj/LBJ3IA1kCT5a6WukeF4o+s3PVp5GEyxkuJc2SGF+ZrSHGCcsCJE9AuL8aa0ZKYtGwAgGAIGyX1uNMe4nOajgdIiANYEC0Rf3uqsuR0NCGw7imPgEkSbANaCQCTfx8dEqw1F9R5AMNaRJG5n5Z8bk+CjxDi85Wn5iCSOW58duV06wNFrYYO6ACSfAHX0WOVVbLm64BeIOaH0xA7t56EG3hz8AnH+HznHDAk/M5zhb9Jccp8VUOM1iHkg3c0Bsm0kkD3LV6RwDCClQpsGjWtAjoFlzT0/2A1UUMylXGuI5AmNetAVL7QYuZEqjGrdGLO9UL8FxQOxQB/TLz0JBYz2Lk949xJwY2nS+epYu/lb+Tp66WVB4RiQ+pWedLADnBIsPGI8VeOCNFQtJvEdZO58Nh0AXYnP9LF2orl4RSXI04Bw4MYLJ4BAstU2QAhuJYz4QLjFgTffoPVchycpGjDjpULu0vEvg07GXnTx5/VeePpvqVMxNzcfhN8VinV6ri4xEgTsDopW4QNa14vDo8lZGDq2dCPjoZ8IENaA3cEjzUvFGBzn5hLtY3iOXKIU/D6YN/OPsiOOOEfFaCO6ADzBmbfvVPjxycJFV3KioswzYIbqNPPT99Ep4hgcpmYjUHWb2n7KxVmWzButv+Maj1Wq+HD2zu5o9Y2VkL7aZZJ0yt5YE2B0jS4/eyunZjjnxB8Gr8wFiT8w5eMKqfAMEaX30tKgbhntOaYdZwI26JJK9gmk1R6dXpBVzj3D2uaTGqZcA4l8an3vnYYd4jQ+B19VJxOnIKqVwlZzeoxaJ+yHGTUHwKhl9NjSHbvbpJ6iwPOZT+o3cf3XnXZutk4hTMwHB7PVsgeoC9Hld3BJyhsWDbimyHKsXZYsVux9Cbi2C+NSdTOsWPUaFAdn8aX04d89M5XeIsnlXSeSrON//nxTan/11u67o79J89EoSz03SpIUGHPok/aviJAFCmYc4S8j9LOQ6u+niklKlbDwBcc458V4bSBLGE97Zx3jpy80TTYHCSIgXiNTpPP+qr1fDimxvey6iAdRG/JcYTiLhDg4locJBmI3sLTf6rMsqt2WpNxTRYzSLQ4w2WwGz/LEm3mfRVqrxSSGusc3dAIl2bQk6g+Xqi+J8ZDxlIJndtoBkCN5IVXxHBjWqAtLmySXBwJhrbC/tojpukGLa5PRsBW+FSa0wXRfkOohUvjnaB9d7gHD4HdIJBbmgTmueelpttdH8Rxv8NRBc5ry6AGhrmukie84301mfBVr+ODmFrwDIhx0JkzHhaYGytnkrQIQvYK+vnBN4JmZuRsANh1G5U3DcM6oS2kMo0e+BFv0t5nqosFhfjOgWaPmIECOTTufCw6m6t+Ga1jYaAALADQBVTkhkboYcUwBOkSefJRYmpIidTJ8Vxia6CrVTIawZqjjDW8z15Aak7Qss5eh4qwrhmA/iMW0ESymJdyn9LT6z5Bel0zZV/s1wo0KWUnNUcS57ubjrHTQDwTt5DG3XOzZO50vQuWWgTileAvK+2/GMrSGnvPsOg/UfQq29quNtpscSYC8aq13YmuNYJgcw2/vqVv6LB9zMC85X6RauzvDJNJwJnKbbAFwyHx7p9QvW+zuDDQqf2WwghpGhAPlo0eQAXonD6cAKvrM3dKho+UrCyVU+13EASKQ5gn8fRWfFVYa48gvMa9Q1HuLRLi6BHIawNpmfJZ8MbdnSww+4IoNOZ1to+3sj8HWDmmnIAAkRYnSPC4Q9Umm0tHzD3O/1PojeG4JpbcySAZA5AWK1v4RY6q2T4fE5GjSfybn0unOLwA+GJd3GxvMzqT6lJX0nguY3Vp16G4gKwHBnK3M7utbebSYif6dVo6aHg4spm6poTPosd3WkERAgbcoOh/KFxNKALW08JP9lJxLEljmkNIzAXtq0AHx0U2IrtyySOY5aXhK6pgd8lexlCTE6m2ngQl1WnHek5SIvsd79Y9kzxVUPdmbmDbgQCB4zCS8RYYMeIG3+4+qzKXwWJDLsriclbLNnDL4EXaDz3/7K5YupLTzGq8y4bjCHNMQWuaTykf1+q9HqO7jjsbjzQmirqI6spnEn5Krag1a5rh4hwK9Yw9UOa1w0cAR5iV4/wBoXWtsvR+yeLD8My9xI95HsQur030mGC8R7KxcArFqGB23Sbj2B+JTdT3iWnkRcH1TTD1FvFMkTySDCbgHFQ7Dl1Sxph2foWDvfRV/h1d1aoajgQXS4zsNGgdAI9F3xTCRiSGkw8Nc5o0l0tJPPug2R+GpZZGUuzRoY91kz5L8QcuhF2wgNZmcBcNg9dJ+19SEm4Xj4qBhETIibTHLwCuXGOHscAHNbkJggmQTNiQbbKk8W4XVr1JoOBZSJEg5WSbwDBcTAb3jOqyx42aYPVMY1X5KgIEgwPCBrPK+yNwnGxAiWuH6o8gbgB0eIS7AYotAbUAFRtiNc3JwMXHpcLvDEd24tJi5MZjraBurcc/yCSOu0FUBjnVPlHfkd2CQQMoOhJIAHPdV3D4dziASA06xckRpKY8WpOxBeAZAAI0F7XPnOqiwbMog6jfYp5fIYt1QywxawACyI+Pa1gltau1ty6PEgLnDCrXtRacv85EN8p+ZUyfsegnEYsAgCS5xhrRdzjyA++ytHZjgJZ/mVINR2+oYP5W/c7+i12d7NimQ53eqRd51PQcvJWlrQwWsufnzeoklNRWjqQwdUk4xxIZSSbD6hT47GgA8yvL/APELtC5s0W/MdY2BG/ImdPNDpenlOVs5+SbyPtiV3thxv41QtYZaDc8yDYDoPqhuBUYl28GEqoUZPRWPh1Oy78YqMaRYlSo9c7G4ZrmA3AaAAPKdVYcVV7zWMdDpvBvYTBHL8Kt9k8SWUw0euvL2hXDD0WkzAmNei4GX6tk6eUUA8TJOHcSLw7yN1SOC0QDqZM35RP5K9C4hQBYWxt4Kp4CkGkjcA+gIaR4q/pV3M3Rl4EOKID4gkxJPIkxOmqN4W3uxMnUx7g+yw4eC95Is7Q/ygaE+JlS4Rvw3DK2bSYj5dgY1tN+i09vlYzl40Emgc7Tc2uBuAR67JjSIeDUeYbo1u0Tr49UNhXGS4mRlJyHYC8AHWVOzElzGkNIgTBiZM3gq5SjEzttkHEqYgNbEiItbSfuq3xjCmC2wywdL3i3mrnUYCzO/5mi4NtLgqtY1rHFz4k6eFrTz1KGWoq2Pidlfl3yEiAZG06T+/BBcbcRABBcRPgOabPa0D4s7wZubWP76JdjGF7pAtB8YJHvr6LE/GRoXIvw1KRJ1tPnpH0V6xT8tEc8oty6JHwnBNeWgDugg8rNk+5j1UnaHH5SPOfrp900Y90qM3US1RWO0NYC03mY6dQrp/h/XzUXNGrcrh1zAtI/9B6ryrEVXOGd2tRxcPCAG+wXov+G1aDln9DvZ7I+pXVxLRljpF+Zi2kax0WLTqDTci60rvINRB2GCjWmRHNBOCIouSoJVSCcbWBbAbkAP/wCYPr33eyZ4dsXOqA41NPFkz/qAObyJa0Ne0dRAP/JTtq/EILXwNC0j9wuX1Lakylz7Z7NY2pLHiYJmPEiyh4LhRkAa25EmeZv7AtHktcRw7pBzQAZMCSY5Hb3UnBKrmOu4OZ+kibC9o5+thFlU7eLxNncmtCTtVwHEOcx+HY05M2duYguDosLQTbchJ8VgMSHBwwtQC8xleYm299AvUqWIBIFoIO+9tvX0Xb6QO8eH3WeOaUV2tEUjxevgcW7NTpsqMDwQO+xveiW5m5i7LO48E74T2Krmn/n1gz/wl225dH0XpVam0xIBjmuHPaLSPBWvqpVS0ByKzw3slhWwchqOB+Z8kk2MibctBCsNLCNboI5Lt1UeHihsRiv2bLNOcpsSeZLlhDqgbvP2SzGcS2Fz0Svi3F6dNpdVqhrRtuejRqV59x3tg5+ZlCabdC6e+RvH8v1g81pw9LKbtmaUp5ONL5H/AGm7VNogtYM9bkflYSJBdOp0MeGy82rZqji95LnOJJJ1J3UtKna8htzB3JuTPVc16+zV1seKMFSLIQUVSNU2XAG2qf4ely5R+Ev4NhZVjwWGlp5i34VoxauBGMoPRw8xr7q/YOtIC834diCQ0bsFhzb/AEuPJWrAY2QIK4mfE+6mZ4twyNFkxh7tlUeN4cvbLBAGrrgw75gOh38FZKGIJhEOpNKq+jRvhOiocPpOADXy8ERb5uQg72J16ck9ocLLCCyG2g31H6baW+66rcPyulpty5HmF3gMG50NcSA3QaHW0GVd0+S32y38Fk5WrQQ2i6Oc28BeSuKODMCSfG/19PdGgQ4t53HnNkPiMZrlMmwMQQCdPut7jHl+jOrZJxFuca/26qvVqmrR/TpIRWKxToAb76dZPNS0uEl13OAFjDR9zqsuXKm9miKUOSu/wo1M2uSdr3sLbQgGN7zssw4gaTIBk7aahOsfhm/E+C6o7IYhogzaYMCUwwOGpM+VoaTfmffRI43wPKfarE9Jnw2HukHlyaLN/fVU/jFR/wAcZicrwRfnGw28FeeK1gSZF5gdetlUO0VAOcwvJAac0DwuTytKux+N37MWSd7ZUuICHBvIeEdIV3/w8d3z0Y73e0/ZUKrUz1C4aF0+Wyvn+Hrfnd4D3/uujBUkCqR6M2pZYhmvWK0hNOx1C0x0KCniswa/SbeXNd1HQUgQTtFwwYmg5hs8Sabt2vAtB5HQ+K8uHGcZQhr6fxGi0icwjYuF5/8AIL1l1VVPtRhHU3mtRAOb52kSD1jn++aryw7ldCtWqEtLtpTjvsqsPVuYDzF/ZGUe1FDX+Ib4FtQeRBagcPxqgf8AUYWHnGdv5CNZjsGL/Ep/Q+hErA4uP2lKUo/b/DNntKypUGUPcACMzG1hrqRAF7R5qx0HBzQ7NVHQucD53SN3abCts17PIz9Agcd23pAQ2Sf9oJHuq3Cb+lNFylP4/tFvbh2CDznUuebaEzNjzUzanL0A+wXnlTt1tToyf97iYG/db+Uox/arF1BHxMjeVMBpjx19/FFdNKT2K++Xuj0rifGKdEf5rwy293f9BdUTjfbcu7uGZHN9TvE3/S0WHnKqbjuZJN78+cndcOqALVj6aEN8kjiS3ydV69Sq4ueS4nn+NlxDWhRVMVyQzpJutRYTV8QTYKXA4QuIWsLhZKuHBOFRsikQ64Pw+HR0Tilh8r//ACHuEZgMFFTwaiMZRgtd1j1RAI8YXMOan8zbx/Mw/M31HsE84Nj2vYHMIB3adj4ckr4mIPqPwq/TrupVC5hg+tvuFTnwqa/IkoKa2etYHG27w801ZXET0VF7P9omVO6e7U5TLXeB28FZKVfxC5GXC09lanLHqQw/jWkwLmdG3I8ToESyTrB5dEmc5hPeaJ5x9129m7ajh4G3oVV2fBpjlix2+TbZAfAaHkBh5zMMnWzRv1hDsxVXm0j3XJx794HrdWf7Gqv+xlKgx+HDhDmidLclNXrBrT0CUf8AyridPqhcVizaznnloB5KRxT4fAb2R0/9YveO9lkDlJ/ACnyk95cUMMcxfBk6yiXEAd4gKyc6loGTNFIW4pwJE6i6ovbfEGcskAxbmBzKufF+M0qbHaDqvK+K8QNd4OgWvp4dz7miiL7nZCyxXpPY+nkpDmST72XnuGwxfVA009NSvSOFPAAA2W9FjLK2pZYoGVrLEwB3/DtAsLfZB1BaPJHtdqOX0QGIPePVKxgWo+371QmJOdhG408VLiDH1QT3wZ5qJgKXxzCAgvA7wnS0kc+qQU8C+pTFSmA4G8AiWkaggkXCuHHWQ6dnfVVrhNf4Vd1I/LU7zOjv1BK4pkFNTD1G/NSf45SR6qA0yNj6K8VkpxZ1Q7A0V6TyPuo35uXumNZyFe1HtBQE+VGWIs01tuHv0UCBilKJw+GlH0cAReLJ/wAK4e12l0SMF4PgBrZW7BsaBbVd8P4MzknuE4cxug9UaYtoE4dQkly44wzuGNZHtyTvIALBLOJt7hRqlQL2V3ijJbPn91WeIMvI3/YVxxFLuA9FWcXQseh/qFAoTMrXg2I905wfaGvRiHZ2cnX99QkmLo3nn+woG1SCq5RT5DR6Dhu2tJ4Gdppnn8zfyjG9oqMTnb0g39CvNRVBQ9ULM+li3aK/0o3wes0OPU3fKZ6Iijjs2krxdwcLtJHmpKXGcQz5azx5/lJLpL4ZHiXps9oNfmCozxBoFxHWQF4/W4/iHiHVXnzhBVcU8i5cfMlJ/i/Iv6T+WevY/tbSpjvVWjoDmPsqnxbtxmB+G0k7F34VHY+NVmaVbDp4oixRQTiMbUqnNUcT0n7KbB95wQbGyUzwrcgn9R0WpF1DjAjvFXHhIVM4QwzPqrzw6nYFMg0OWtssWNdZYmAPahuDzt+EJjG78kVX08L+ijrXHRRhQqxQsl1ZvsmdRuo5ICo1KQV8UoZ6ZG4uPJUHitA2c0S5hDhtpqF6RlgwqrxbC5XkRY3Hgo+SG6VUPYHDcShMTSlc8EORxpO0mWeBk5R4Q5NKmHuVAlfdhlCcIrG3Cbei7bw6fP2KICtswe8eKPwvDdiLFPqXDYvGmo6c0yw/DRAGx+UjY6/2QIKOH8NykBw8Dz6HqnLODQc1MQbW2TPDYQRldr9eRCMoMynK7yPP+qNAB8CNnCD+9ExAstVaAcPuh3F7Nbjmjdci1ZM5LuKi0c/39UQcUY0QtUF7hv7IOSrQyiyBtHuAHl9UixmHEuEX19VbqtL2SjE0RnPMt+hv9k1aAUbG4WxHLT6hKK1PQ/u6u2LwoLiOn0/ukWIwPzD9wUtDFfqMQ7uqZVqBA8EHUagEgzyuHkbrdSmhKkjRQFBBaFGfBQHFOGwKnZVzAEQhRKOCzmpQ3ZY0KfDYZ1R2VsAwTJsIAJOl9AdEKDRuhA11RFMlzr+SYcO7PEnK6oAZAGUF1ySL5g0fpO6Z8I7PB5BFTuujIct5+GXuDpIEiIsSiHQTwWjEK24BsW2OnQ7j99eiF4dwgAWdNgbiNZ5E3sfROaOA2ke/1hRMW0TBqxY2tFiCTzAWI2QeVAhqY1by+myxYm9ioFxjIv6+CXV1ixIxgWoLgpX2kwssDxq0+x1W1iVvTCuUVniFMhgrN1p9+P5gPmb6bqwYN7atNlRuj2gjbUAj6+6xYm9E9h9DCyOuo8dwjKWDBHQ/VYsTIVhVLDQJOoseo5/dSMohpyn5HadDy+6xYo+CWEtZfKdRuPY/0U1PvAtdqP2CFixRMhDmdTMOuNjv5oqnVB00WLEYvdEfFkhHOFEaLQZAWLEwtkNdlkmxI/zAOh9xb6LFiDCgDF0YczzHkQlmPw8OBG9j9lixB+w2LMXh7+NvPZKMTghcfu6xYgyWL6mGMIOrQ2W1iARfVZeFFRdkd/tPseaxYoQaspIvDHKQ5urSCPJYsQDYzocTqWDW0wJDrBwuBAMh06KxcFxBgQ1ogzbNY5cv83KQsWKAZZ8PWdGjbRGuw015FMqFfMJgSRExB0j6CFixGtikkLSxYjZ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data:image/jpeg;base64,/9j/4AAQSkZJRgABAQAAAQABAAD/2wCEAAkGBxQTEhUUEhQWFRUXGBcYGBgXGBcUGBgXFxQYFxQXFxUYHCggGholHBcUITEhJSkrLi4uFx8zODMsNygtLisBCgoKDg0OGxAQGiwkHyQsLCwsLCwsLDQsLCwsLCwsLCwsLCwsLCwsLCwsLCwsLCwsLCwsLCwsLCwsLCwsLCwsLP/AABEIALcBEwMBIgACEQEDEQH/xAAbAAACAgMBAAAAAAAAAAAAAAAEBQMGAAECB//EAD0QAAEDAgQDBgUCBAYCAwEAAAEAAhEDIQQSMUEFUWEGInGBkaETMrHB0ULwFFLh8QcjM2KCknKiFUODJP/EABkBAAIDAQAAAAAAAAAAAAAAAAECAAMEBf/EACkRAAICAgEEAQMEAwAAAAAAAAABAhEDITEEEiJBUTJCYROBkaEUI8H/2gAMAwEAAhEDEQA/ALnT4YXaphh8EGjRHgbbhcuEp7C3ZCG5T0RgaCEOWbKTDO2KArZBTEOIKIb3TGxXGLpzcLqgcwgqvh0Nd7Jcqwjf1WUzsVIAmWxQfLHgVjmKcs9Fw1uygQKvRkQdCq9hnfwtbI6fhvPd5A8laawS/iuBFVhafI8ilIH4epB6FT4jDgiVXez+NJmjV/1Gf+zdiFY8O4ix0TIGgGoI6JFji7Nvl3Vrq0ZUDcC2bhRLYbEXCaTnPMAhu0q1UmwspYcNFhCnATis5C6WZVyQoA6KhFitl5XABmUjYyJoWi1Y1y2Cm5AcsCkjZcHVSKIjF1bCwY22/CTYnA5XZmDxH4Vne2UPVog3Q7SWV247zfMJhhq4cOqkxOG3CUvdkdISPQ6djR7NxqsbUmxUtIhwBC0+nzsmBaBnsLDI0RVOpIXAtZ1xzUT2FpkaKLROQotWLTKgIlYjoXZsjdaPsV01dRsoEjhYWXlbYfZdge6iYGbAkEIWj3SiaPIqOuy6Et7JH4JDcSpKbpHULik2F0WZbhDYTuZXLm+q4qOi40XbTZEBw7SVAXBT1hafVL/hlK2FAHHMCY+LTH+Y2469EfwPiQr0w4WOjhuCNQUXktBVUfS+HXc+i8hrrOA0LuY/KEsigrYkmktlyxWOp02y9wB5ak+ACS4ntE82pUv+VQwP+oS1jQCC65PO5TWjw0TJm99Vz8vX7paAu6X4BWcbxYMkUyOQB+sqzcNxXxabXxBMyNYIMJBi+G6mSB/tN0H2cx1TD56dQGo0uLmum7Z1Dp120V3T9Q233vQyg1uy5ErlxSSv2moj/UDm9bEDxgynDCCA4XBAIPMHQha1kUvpZE0zUwu1p4lYEwTS7aFwApGqIBshbYsQ1TF02mHVGDxc0fUpiBS4K1SxDHfK5p8HA/RdPCICCrSS3G4IOCbMdsVHVpckKsnAg4XiIOR2ycMe11iUBxHCkiW6hDfFNjoRql4VB5djSowt1u1cadWn2WYetM+Oi29uXq0+yLQUyM4PkbLF2GO2IjZaS/sNf5JguiFpq6CYU4PP1XYW/uuWH2QIb3lc4nRSRstOFoR9AN0jZSlQUzIUzSj6IRgR4LYH9EDj+LsZIaM56XAPK2p6BCO+NU1mLWEZR0I3Piq+5XSLFB1bGz6zRq4eoQ78QBqHRscpHpK7wGCaLFonmYJ8uQ/KmxFSm0HvaGLd4g7zKdr5F1dCTiVdxbJd8NpsGxd3/KbTyS2kA1peQ7K3YkT0ygEo/iGEyU6tRmUGCZA32Nwb7RdUbFYrEOaWsc14OrXsbJAMkNe3LG8EzsseVQk6kWLFF7LxgsbhnEOzGeRB+ievdtYfVeYYZh/1G/oc0OABh2hJvuJEheh8NGbvuuT7LnZ8ax8D/px2wyozupW+gAT1TmqbIGqAs8JSopkin9oqIaFbux9QnB0c2wIHgHuAHoAqd2nJc4DaR6K8dmqWTC0WnXICf+Xe+663RLTM2PbYyDVotXQWqtRrRmcQBzJAHqVvous0GrmtUDWlzjAGpS+rxqk3QueP9on6obE1X4iG5MlKQTmPedFwIGl+uyplmhFPYVvgWcSxL8Q4jMW09mjUjmYQH/w/etSaRzJv6QrJSwlGnYACBPlMD3QbON0/ifDA0ieVxIj1C5spudyv+f8AgjUYySfLFdThLB+lYKlamR8Ko8RsSXt8C11vRWCtTDroSpSGhCWGSS2gzwqvEzC9pGyBWGQ7vEmmfHdvnI6qxUnzBFwRIOsg6EdFTsTQjRLsJxOthXywZqRPepTbq6n/ACu9jvzG3D1abqRUsjWp/wAl+r0uST4ymL/QD3TPhfEqeIp56TpGhGjmu3a5ux/eig4nhtwtr4tFyEhquY8cvsn1J4cLeiW4rBZm6zuOfgoKVQxycPqgmFjZzOhWINnFiBcXWlLRNh7Cu8yHoVAR4qQKMhKuSd/VY0rr6HVQh0P7LpcMEW9Ft9QNGY2A1UslEdZ4Z3iYG6UV8W6q4tIhmwnUDd34UOPxpcZPygkgeG/U/wBUC7Fd4ADa58d557qic70jRDHW3yF0aTi6GwA2Rfy56b89dkViq5YA2wkHcz9NP6c0OzHbOBH35GxnlK5xNWQ0xLnWaOvMTsLeiSKdaGk97LDgK002kySAJ8d/G6jxeEc52ZnWZmegE6bqDhOGdTOR7sxcA8mNC2BEeIR+MxQaCZiATz06C62VpWZW/LQp4pQJovboC1wv4fmFTMOQwvse7rvJItHt6qxcY4kCwyRBBLbgwTGpm2vgFWf4nM90iIiCCCDlm0jbdYeoo04bokpvM1GXh58IcGE6dRIPgFb+BYiabDtl9wqBWruIeBM3c3UZi0TY73LQrf2OM07/AKXPHnnP4WDK+6O/Q00Wd1wgq41RdNsKDENsVlv0jNkdRZTOP1e9poCfQSvQMMMrGjk1o9AAqfVw7XPMxchv/Y3/APUO9FaMPXmxXZ6FeDZkwcN/kLxGMbTY57zDWiT+BzKpbzVxdT4j+6wfIydBz6uPNZxnGnF1m06ZmlTJkjR7x9h+eafYGgA0AJOrz/aiz63RvBYMNFgj8sBbmAqv2m7Rik1zGn/MJgdBAv4rlvfJrx4r0jXaPtHTod2o6c2jW3MczyVe4d2gw+fOWGbe1gT1SvA8LdXPxHybjqVxjMDkJblIjePqNk0l3Kro1uGO6raLyztbhnCJ15290yo1RVgiYv5leTGiZA53kXFtZUuD43iMM45DLRFjuOiixSq0wPHF6R6pVw4S3F4JDdne1lOuAH9x52O/gU7xjbT/AF1MKU/3MWXF6aKe8VMNV+PQMOHzN/TUaDORw9YOxuN1f+EcUp4miKtPQyCDq1w+Zp6hVXGYclqTdmeJHCYstcYpVT3wf0kWzxyBLZ6OK6PR9RfjIywfbLsf7F+LS10bHRR4mhuNUwxNHMoi1dGi5iN1LxW03NBYhRLYk7N4olhY756Zyny0Kdh9lXOIj4GJZV0bU7r/AB/SU9a5RhJw5SsKgCkplAJNB032STimJzmAe63XkTz+sJlxCuG0zeCbA+P9JSKo8UwSBmI6x4D93lVzfoeC9g4pE2knl9oHlr4oOhU75ABgQ3SAdN+UowY4AX+YwIFvQIWu6BLfmJuNRM2vEc1W6LkF13y6Rd06C94kNEjkVYMKxrYdERA0M9BZIeG03Pe3vd1upjUjXvzcdE84limtozng2GbTUgGBzV8KirZTkduiHi3H6FBr6lUj/LBJ3IA1kCT5a6WukeF4o+s3PVp5GEyxkuJc2SGF+ZrSHGCcsCJE9AuL8aa0ZKYtGwAgGAIGyX1uNMe4nOajgdIiANYEC0Rf3uqsuR0NCGw7imPgEkSbANaCQCTfx8dEqw1F9R5AMNaRJG5n5Z8bk+CjxDi85Wn5iCSOW58duV06wNFrYYO6ACSfAHX0WOVVbLm64BeIOaH0xA7t56EG3hz8AnH+HznHDAk/M5zhb9Jccp8VUOM1iHkg3c0Bsm0kkD3LV6RwDCClQpsGjWtAjoFlzT0/2A1UUMylXGuI5AmNetAVL7QYuZEqjGrdGLO9UL8FxQOxQB/TLz0JBYz2Lk949xJwY2nS+epYu/lb+Tp66WVB4RiQ+pWedLADnBIsPGI8VeOCNFQtJvEdZO58Nh0AXYnP9LF2orl4RSXI04Bw4MYLJ4BAstU2QAhuJYz4QLjFgTffoPVchycpGjDjpULu0vEvg07GXnTx5/VeePpvqVMxNzcfhN8VinV6ri4xEgTsDopW4QNa14vDo8lZGDq2dCPjoZ8IENaA3cEjzUvFGBzn5hLtY3iOXKIU/D6YN/OPsiOOOEfFaCO6ADzBmbfvVPjxycJFV3KioswzYIbqNPPT99Ep4hgcpmYjUHWb2n7KxVmWzButv+Maj1Wq+HD2zu5o9Y2VkL7aZZJ0yt5YE2B0jS4/eyunZjjnxB8Gr8wFiT8w5eMKqfAMEaX30tKgbhntOaYdZwI26JJK9gmk1R6dXpBVzj3D2uaTGqZcA4l8an3vnYYd4jQ+B19VJxOnIKqVwlZzeoxaJ+yHGTUHwKhl9NjSHbvbpJ6iwPOZT+o3cf3XnXZutk4hTMwHB7PVsgeoC9Hld3BJyhsWDbimyHKsXZYsVux9Cbi2C+NSdTOsWPUaFAdn8aX04d89M5XeIsnlXSeSrON//nxTan/11u67o79J89EoSz03SpIUGHPok/aviJAFCmYc4S8j9LOQ6u+niklKlbDwBcc458V4bSBLGE97Zx3jpy80TTYHCSIgXiNTpPP+qr1fDimxvey6iAdRG/JcYTiLhDg4locJBmI3sLTf6rMsqt2WpNxTRYzSLQ4w2WwGz/LEm3mfRVqrxSSGusc3dAIl2bQk6g+Xqi+J8ZDxlIJndtoBkCN5IVXxHBjWqAtLmySXBwJhrbC/tojpukGLa5PRsBW+FSa0wXRfkOohUvjnaB9d7gHD4HdIJBbmgTmueelpttdH8Rxv8NRBc5ry6AGhrmukie84301mfBVr+ODmFrwDIhx0JkzHhaYGytnkrQIQvYK+vnBN4JmZuRsANh1G5U3DcM6oS2kMo0e+BFv0t5nqosFhfjOgWaPmIECOTTufCw6m6t+Ga1jYaAALADQBVTkhkboYcUwBOkSefJRYmpIidTJ8Vxia6CrVTIawZqjjDW8z15Aak7Qss5eh4qwrhmA/iMW0ESymJdyn9LT6z5Bel0zZV/s1wo0KWUnNUcS57ubjrHTQDwTt5DG3XOzZO50vQuWWgTileAvK+2/GMrSGnvPsOg/UfQq29quNtpscSYC8aq13YmuNYJgcw2/vqVv6LB9zMC85X6RauzvDJNJwJnKbbAFwyHx7p9QvW+zuDDQqf2WwghpGhAPlo0eQAXonD6cAKvrM3dKho+UrCyVU+13EASKQ5gn8fRWfFVYa48gvMa9Q1HuLRLi6BHIawNpmfJZ8MbdnSww+4IoNOZ1to+3sj8HWDmmnIAAkRYnSPC4Q9Umm0tHzD3O/1PojeG4JpbcySAZA5AWK1v4RY6q2T4fE5GjSfybn0unOLwA+GJd3GxvMzqT6lJX0nguY3Vp16G4gKwHBnK3M7utbebSYif6dVo6aHg4spm6poTPosd3WkERAgbcoOh/KFxNKALW08JP9lJxLEljmkNIzAXtq0AHx0U2IrtyySOY5aXhK6pgd8lexlCTE6m2ngQl1WnHek5SIvsd79Y9kzxVUPdmbmDbgQCB4zCS8RYYMeIG3+4+qzKXwWJDLsriclbLNnDL4EXaDz3/7K5YupLTzGq8y4bjCHNMQWuaTykf1+q9HqO7jjsbjzQmirqI6spnEn5Krag1a5rh4hwK9Yw9UOa1w0cAR5iV4/wBoXWtsvR+yeLD8My9xI95HsQur030mGC8R7KxcArFqGB23Sbj2B+JTdT3iWnkRcH1TTD1FvFMkTySDCbgHFQ7Dl1Sxph2foWDvfRV/h1d1aoajgQXS4zsNGgdAI9F3xTCRiSGkw8Nc5o0l0tJPPug2R+GpZZGUuzRoY91kz5L8QcuhF2wgNZmcBcNg9dJ+19SEm4Xj4qBhETIibTHLwCuXGOHscAHNbkJggmQTNiQbbKk8W4XVr1JoOBZSJEg5WSbwDBcTAb3jOqyx42aYPVMY1X5KgIEgwPCBrPK+yNwnGxAiWuH6o8gbgB0eIS7AYotAbUAFRtiNc3JwMXHpcLvDEd24tJi5MZjraBurcc/yCSOu0FUBjnVPlHfkd2CQQMoOhJIAHPdV3D4dziASA06xckRpKY8WpOxBeAZAAI0F7XPnOqiwbMog6jfYp5fIYt1QywxawACyI+Pa1gltau1ty6PEgLnDCrXtRacv85EN8p+ZUyfsegnEYsAgCS5xhrRdzjyA++ytHZjgJZ/mVINR2+oYP5W/c7+i12d7NimQ53eqRd51PQcvJWlrQwWsufnzeoklNRWjqQwdUk4xxIZSSbD6hT47GgA8yvL/APELtC5s0W/MdY2BG/ImdPNDpenlOVs5+SbyPtiV3thxv41QtYZaDc8yDYDoPqhuBUYl28GEqoUZPRWPh1Oy78YqMaRYlSo9c7G4ZrmA3AaAAPKdVYcVV7zWMdDpvBvYTBHL8Kt9k8SWUw0euvL2hXDD0WkzAmNei4GX6tk6eUUA8TJOHcSLw7yN1SOC0QDqZM35RP5K9C4hQBYWxt4Kp4CkGkjcA+gIaR4q/pV3M3Rl4EOKID4gkxJPIkxOmqN4W3uxMnUx7g+yw4eC95Is7Q/ygaE+JlS4Rvw3DK2bSYj5dgY1tN+i09vlYzl40Emgc7Tc2uBuAR67JjSIeDUeYbo1u0Tr49UNhXGS4mRlJyHYC8AHWVOzElzGkNIgTBiZM3gq5SjEzttkHEqYgNbEiItbSfuq3xjCmC2wywdL3i3mrnUYCzO/5mi4NtLgqtY1rHFz4k6eFrTz1KGWoq2Pidlfl3yEiAZG06T+/BBcbcRABBcRPgOabPa0D4s7wZubWP76JdjGF7pAtB8YJHvr6LE/GRoXIvw1KRJ1tPnpH0V6xT8tEc8oty6JHwnBNeWgDugg8rNk+5j1UnaHH5SPOfrp900Y90qM3US1RWO0NYC03mY6dQrp/h/XzUXNGrcrh1zAtI/9B6ryrEVXOGd2tRxcPCAG+wXov+G1aDln9DvZ7I+pXVxLRljpF+Zi2kax0WLTqDTci60rvINRB2GCjWmRHNBOCIouSoJVSCcbWBbAbkAP/wCYPr33eyZ4dsXOqA41NPFkz/qAObyJa0Ne0dRAP/JTtq/EILXwNC0j9wuX1Lakylz7Z7NY2pLHiYJmPEiyh4LhRkAa25EmeZv7AtHktcRw7pBzQAZMCSY5Hb3UnBKrmOu4OZ+kibC9o5+thFlU7eLxNncmtCTtVwHEOcx+HY05M2duYguDosLQTbchJ8VgMSHBwwtQC8xleYm299AvUqWIBIFoIO+9tvX0Xb6QO8eH3WeOaUV2tEUjxevgcW7NTpsqMDwQO+xveiW5m5i7LO48E74T2Krmn/n1gz/wl225dH0XpVam0xIBjmuHPaLSPBWvqpVS0ByKzw3slhWwchqOB+Z8kk2MibctBCsNLCNboI5Lt1UeHihsRiv2bLNOcpsSeZLlhDqgbvP2SzGcS2Fz0Svi3F6dNpdVqhrRtuejRqV59x3tg5+ZlCabdC6e+RvH8v1g81pw9LKbtmaUp5ONL5H/AGm7VNogtYM9bkflYSJBdOp0MeGy82rZqji95LnOJJJ1J3UtKna8htzB3JuTPVc16+zV1seKMFSLIQUVSNU2XAG2qf4ely5R+Ev4NhZVjwWGlp5i34VoxauBGMoPRw8xr7q/YOtIC834diCQ0bsFhzb/AEuPJWrAY2QIK4mfE+6mZ4twyNFkxh7tlUeN4cvbLBAGrrgw75gOh38FZKGIJhEOpNKq+jRvhOiocPpOADXy8ERb5uQg72J16ck9ocLLCCyG2g31H6baW+66rcPyulpty5HmF3gMG50NcSA3QaHW0GVd0+S32y38Fk5WrQQ2i6Oc28BeSuKODMCSfG/19PdGgQ4t53HnNkPiMZrlMmwMQQCdPut7jHl+jOrZJxFuca/26qvVqmrR/TpIRWKxToAb76dZPNS0uEl13OAFjDR9zqsuXKm9miKUOSu/wo1M2uSdr3sLbQgGN7zssw4gaTIBk7aahOsfhm/E+C6o7IYhogzaYMCUwwOGpM+VoaTfmffRI43wPKfarE9Jnw2HukHlyaLN/fVU/jFR/wAcZicrwRfnGw28FeeK1gSZF5gdetlUO0VAOcwvJAac0DwuTytKux+N37MWSd7ZUuICHBvIeEdIV3/w8d3z0Y73e0/ZUKrUz1C4aF0+Wyvn+Hrfnd4D3/uujBUkCqR6M2pZYhmvWK0hNOx1C0x0KCniswa/SbeXNd1HQUgQTtFwwYmg5hs8Sabt2vAtB5HQ+K8uHGcZQhr6fxGi0icwjYuF5/8AIL1l1VVPtRhHU3mtRAOb52kSD1jn++aryw7ldCtWqEtLtpTjvsqsPVuYDzF/ZGUe1FDX+Ib4FtQeRBagcPxqgf8AUYWHnGdv5CNZjsGL/Ep/Q+hErA4uP2lKUo/b/DNntKypUGUPcACMzG1hrqRAF7R5qx0HBzQ7NVHQucD53SN3abCts17PIz9Agcd23pAQ2Sf9oJHuq3Cb+lNFylP4/tFvbh2CDznUuebaEzNjzUzanL0A+wXnlTt1tToyf97iYG/db+Uox/arF1BHxMjeVMBpjx19/FFdNKT2K++Xuj0rifGKdEf5rwy293f9BdUTjfbcu7uGZHN9TvE3/S0WHnKqbjuZJN78+cndcOqALVj6aEN8kjiS3ydV69Sq4ueS4nn+NlxDWhRVMVyQzpJutRYTV8QTYKXA4QuIWsLhZKuHBOFRsikQ64Pw+HR0Tilh8r//ACHuEZgMFFTwaiMZRgtd1j1RAI8YXMOan8zbx/Mw/M31HsE84Nj2vYHMIB3adj4ckr4mIPqPwq/TrupVC5hg+tvuFTnwqa/IkoKa2etYHG27w801ZXET0VF7P9omVO6e7U5TLXeB28FZKVfxC5GXC09lanLHqQw/jWkwLmdG3I8ToESyTrB5dEmc5hPeaJ5x9129m7ajh4G3oVV2fBpjlix2+TbZAfAaHkBh5zMMnWzRv1hDsxVXm0j3XJx794HrdWf7Gqv+xlKgx+HDhDmidLclNXrBrT0CUf8AyridPqhcVizaznnloB5KRxT4fAb2R0/9YveO9lkDlJ/ACnyk95cUMMcxfBk6yiXEAd4gKyc6loGTNFIW4pwJE6i6ovbfEGcskAxbmBzKufF+M0qbHaDqvK+K8QNd4OgWvp4dz7miiL7nZCyxXpPY+nkpDmST72XnuGwxfVA009NSvSOFPAAA2W9FjLK2pZYoGVrLEwB3/DtAsLfZB1BaPJHtdqOX0QGIPePVKxgWo+371QmJOdhG408VLiDH1QT3wZ5qJgKXxzCAgvA7wnS0kc+qQU8C+pTFSmA4G8AiWkaggkXCuHHWQ6dnfVVrhNf4Vd1I/LU7zOjv1BK4pkFNTD1G/NSf45SR6qA0yNj6K8VkpxZ1Q7A0V6TyPuo35uXumNZyFe1HtBQE+VGWIs01tuHv0UCBilKJw+GlH0cAReLJ/wAK4e12l0SMF4PgBrZW7BsaBbVd8P4MzknuE4cxug9UaYtoE4dQkly44wzuGNZHtyTvIALBLOJt7hRqlQL2V3ijJbPn91WeIMvI3/YVxxFLuA9FWcXQseh/qFAoTMrXg2I905wfaGvRiHZ2cnX99QkmLo3nn+woG1SCq5RT5DR6Dhu2tJ4Gdppnn8zfyjG9oqMTnb0g39CvNRVBQ9ULM+li3aK/0o3wes0OPU3fKZ6Iijjs2krxdwcLtJHmpKXGcQz5azx5/lJLpL4ZHiXps9oNfmCozxBoFxHWQF4/W4/iHiHVXnzhBVcU8i5cfMlJ/i/Iv6T+WevY/tbSpjvVWjoDmPsqnxbtxmB+G0k7F34VHY+NVmaVbDp4oixRQTiMbUqnNUcT0n7KbB95wQbGyUzwrcgn9R0WpF1DjAjvFXHhIVM4QwzPqrzw6nYFMg0OWtssWNdZYmAPahuDzt+EJjG78kVX08L+ijrXHRRhQqxQsl1ZvsmdRuo5ICo1KQV8UoZ6ZG4uPJUHitA2c0S5hDhtpqF6RlgwqrxbC5XkRY3Hgo+SG6VUPYHDcShMTSlc8EORxpO0mWeBk5R4Q5NKmHuVAlfdhlCcIrG3Cbei7bw6fP2KICtswe8eKPwvDdiLFPqXDYvGmo6c0yw/DRAGx+UjY6/2QIKOH8NykBw8Dz6HqnLODQc1MQbW2TPDYQRldr9eRCMoMynK7yPP+qNAB8CNnCD+9ExAstVaAcPuh3F7Nbjmjdci1ZM5LuKi0c/39UQcUY0QtUF7hv7IOSrQyiyBtHuAHl9UixmHEuEX19VbqtL2SjE0RnPMt+hv9k1aAUbG4WxHLT6hKK1PQ/u6u2LwoLiOn0/ukWIwPzD9wUtDFfqMQ7uqZVqBA8EHUagEgzyuHkbrdSmhKkjRQFBBaFGfBQHFOGwKnZVzAEQhRKOCzmpQ3ZY0KfDYZ1R2VsAwTJsIAJOl9AdEKDRuhA11RFMlzr+SYcO7PEnK6oAZAGUF1ySL5g0fpO6Z8I7PB5BFTuujIct5+GXuDpIEiIsSiHQTwWjEK24BsW2OnQ7j99eiF4dwgAWdNgbiNZ5E3sfROaOA2ke/1hRMW0TBqxY2tFiCTzAWI2QeVAhqY1by+myxYm9ioFxjIv6+CXV1ixIxgWoLgpX2kwssDxq0+x1W1iVvTCuUVniFMhgrN1p9+P5gPmb6bqwYN7atNlRuj2gjbUAj6+6xYm9E9h9DCyOuo8dwjKWDBHQ/VYsTIVhVLDQJOoseo5/dSMohpyn5HadDy+6xYo+CWEtZfKdRuPY/0U1PvAtdqP2CFixRMhDmdTMOuNjv5oqnVB00WLEYvdEfFkhHOFEaLQZAWLEwtkNdlkmxI/zAOh9xb6LFiDCgDF0YczzHkQlmPw8OBG9j9lixB+w2LMXh7+NvPZKMTghcfu6xYgyWL6mGMIOrQ2W1iARfVZeFFRdkd/tPseaxYoQaspIvDHKQ5urSCPJYsQDYzocTqWDW0wJDrBwuBAMh06KxcFxBgQ1ogzbNY5cv83KQsWKAZZ8PWdGjbRGuw015FMqFfMJgSRExB0j6CFixGtikkLSxYjZ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4829695"/>
            <a:ext cx="3048000" cy="202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 descr="https://encrypted-tbn3.gstatic.com/images?q=tbn:ANd9GcTL1SNEtaBJe4qN0zkiUR6h2y5xdBiWCyvR5erWs75OUj5znPgqV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5720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0070C0"/>
                </a:solidFill>
              </a:rPr>
              <a:t>Solvente</a:t>
            </a:r>
            <a:r>
              <a:rPr lang="es-MX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MX" b="1" dirty="0" smtClean="0">
                <a:solidFill>
                  <a:srgbClr val="0070C0"/>
                </a:solidFill>
              </a:rPr>
              <a:t>Características</a:t>
            </a:r>
            <a:r>
              <a:rPr lang="es-MX" b="1" dirty="0" smtClean="0"/>
              <a:t>: </a:t>
            </a:r>
            <a:r>
              <a:rPr lang="es-MX" dirty="0" smtClean="0"/>
              <a:t>aroma a acetona, </a:t>
            </a:r>
            <a:r>
              <a:rPr lang="es-MX" dirty="0" err="1" smtClean="0"/>
              <a:t>tiner</a:t>
            </a:r>
            <a:r>
              <a:rPr lang="es-MX" dirty="0" smtClean="0"/>
              <a:t> y una sensación caliente o picante en sabor </a:t>
            </a:r>
            <a:r>
              <a:rPr lang="es-MX" b="1" dirty="0" smtClean="0"/>
              <a:t/>
            </a:r>
            <a:br>
              <a:rPr lang="es-MX" b="1" dirty="0" smtClean="0"/>
            </a:br>
            <a:endParaRPr lang="es-MX" b="1" dirty="0" smtClean="0"/>
          </a:p>
          <a:p>
            <a:r>
              <a:rPr lang="es-MX" b="1" dirty="0" smtClean="0">
                <a:solidFill>
                  <a:srgbClr val="0070C0"/>
                </a:solidFill>
              </a:rPr>
              <a:t>causas</a:t>
            </a:r>
            <a:r>
              <a:rPr lang="es-MX" b="1" dirty="0" smtClean="0"/>
              <a:t>: </a:t>
            </a:r>
            <a:r>
              <a:rPr lang="es-MX" dirty="0" smtClean="0"/>
              <a:t>es ocasionada por el compuesto acetato de etilo y puede ser producida por levadura salvaje, temperaturas de fermentación alta, oxidación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endParaRPr lang="en-US" dirty="0"/>
          </a:p>
        </p:txBody>
      </p:sp>
      <p:pic>
        <p:nvPicPr>
          <p:cNvPr id="4100" name="Picture 4" descr="https://encrypted-tbn3.gstatic.com/images?q=tbn:ANd9GcQYg0pi9zWuZsUq7uhsTDuVcfsXVT0tdaXwYxzXydl3yXu0moE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0"/>
            <a:ext cx="2847975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>
                <a:solidFill>
                  <a:srgbClr val="0070C0"/>
                </a:solidFill>
              </a:rPr>
              <a:t>¿Que es un off </a:t>
            </a:r>
            <a:r>
              <a:rPr lang="es-MX" b="1" dirty="0" err="1" smtClean="0">
                <a:solidFill>
                  <a:srgbClr val="0070C0"/>
                </a:solidFill>
              </a:rPr>
              <a:t>flavor</a:t>
            </a:r>
            <a:r>
              <a:rPr lang="es-MX" b="1" dirty="0" smtClean="0">
                <a:solidFill>
                  <a:srgbClr val="0070C0"/>
                </a:solidFill>
              </a:rPr>
              <a:t>?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Es un aroma o sabor no deseado en una cerveza </a:t>
            </a:r>
            <a:br>
              <a:rPr lang="es-MX" dirty="0" smtClean="0"/>
            </a:br>
            <a:r>
              <a:rPr lang="es-MX" dirty="0" smtClean="0"/>
              <a:t>causado principalmente por </a:t>
            </a:r>
            <a:r>
              <a:rPr lang="es-MX" dirty="0" smtClean="0"/>
              <a:t>algún </a:t>
            </a:r>
            <a:r>
              <a:rPr lang="es-MX" dirty="0" smtClean="0"/>
              <a:t>compuesto o alguna </a:t>
            </a:r>
            <a:r>
              <a:rPr lang="es-MX" dirty="0" smtClean="0"/>
              <a:t>combinación </a:t>
            </a:r>
            <a:r>
              <a:rPr lang="es-MX" dirty="0" smtClean="0"/>
              <a:t>de </a:t>
            </a:r>
            <a:r>
              <a:rPr lang="es-MX" dirty="0" smtClean="0"/>
              <a:t>estos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657600"/>
            <a:ext cx="4191000" cy="2796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 smtClean="0">
                <a:solidFill>
                  <a:srgbClr val="0070C0"/>
                </a:solidFill>
              </a:rPr>
              <a:t>Hierba (</a:t>
            </a:r>
            <a:r>
              <a:rPr lang="es-MX" b="1" dirty="0" err="1" smtClean="0">
                <a:solidFill>
                  <a:srgbClr val="0070C0"/>
                </a:solidFill>
              </a:rPr>
              <a:t>grassy</a:t>
            </a:r>
            <a:r>
              <a:rPr lang="es-MX" b="1" dirty="0" smtClean="0">
                <a:solidFill>
                  <a:srgbClr val="0070C0"/>
                </a:solidFill>
              </a:rPr>
              <a:t>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01000" cy="3124200"/>
          </a:xfrm>
        </p:spPr>
        <p:txBody>
          <a:bodyPr>
            <a:normAutofit fontScale="85000" lnSpcReduction="20000"/>
          </a:bodyPr>
          <a:lstStyle/>
          <a:p>
            <a:r>
              <a:rPr lang="es-MX" b="1" dirty="0" smtClean="0">
                <a:solidFill>
                  <a:srgbClr val="0070C0"/>
                </a:solidFill>
              </a:rPr>
              <a:t>características</a:t>
            </a:r>
            <a:r>
              <a:rPr lang="es-MX" b="1" dirty="0" smtClean="0"/>
              <a:t>: </a:t>
            </a:r>
            <a:r>
              <a:rPr lang="es-MX" dirty="0" smtClean="0"/>
              <a:t>Aroma a pasto recién cortado</a:t>
            </a:r>
            <a:r>
              <a:rPr lang="es-MX" b="1" dirty="0" smtClean="0"/>
              <a:t/>
            </a:r>
            <a:br>
              <a:rPr lang="es-MX" b="1" dirty="0" smtClean="0"/>
            </a:br>
            <a:endParaRPr lang="es-MX" b="1" dirty="0" smtClean="0"/>
          </a:p>
          <a:p>
            <a:r>
              <a:rPr lang="es-MX" b="1" dirty="0" smtClean="0">
                <a:solidFill>
                  <a:srgbClr val="0070C0"/>
                </a:solidFill>
              </a:rPr>
              <a:t>composición</a:t>
            </a:r>
            <a:r>
              <a:rPr lang="es-MX" b="1" dirty="0" smtClean="0"/>
              <a:t>: </a:t>
            </a:r>
            <a:r>
              <a:rPr lang="es-MX" dirty="0" smtClean="0"/>
              <a:t>lo aporta un aldehído llamado </a:t>
            </a:r>
            <a:r>
              <a:rPr lang="es-MX" dirty="0" err="1" smtClean="0"/>
              <a:t>hexanal</a:t>
            </a:r>
            <a:r>
              <a:rPr lang="es-MX" dirty="0" smtClean="0"/>
              <a:t> en concentraciones mayores a .2 ppm </a:t>
            </a:r>
            <a:r>
              <a:rPr lang="es-MX" b="1" dirty="0" smtClean="0"/>
              <a:t/>
            </a:r>
            <a:br>
              <a:rPr lang="es-MX" b="1" dirty="0" smtClean="0"/>
            </a:br>
            <a:endParaRPr lang="es-MX" b="1" dirty="0" smtClean="0"/>
          </a:p>
          <a:p>
            <a:r>
              <a:rPr lang="es-MX" b="1" dirty="0" smtClean="0">
                <a:solidFill>
                  <a:srgbClr val="0070C0"/>
                </a:solidFill>
              </a:rPr>
              <a:t>causas</a:t>
            </a:r>
            <a:r>
              <a:rPr lang="es-MX" b="1" dirty="0" smtClean="0"/>
              <a:t>: </a:t>
            </a:r>
            <a:r>
              <a:rPr lang="es-MX" dirty="0" smtClean="0"/>
              <a:t>malta de baja calidad, dejar el grano molido reposando por mucho tiempo y lúpulos frescos </a:t>
            </a:r>
            <a:r>
              <a:rPr lang="es-MX" b="1" dirty="0" smtClean="0"/>
              <a:t/>
            </a:r>
            <a:br>
              <a:rPr lang="es-MX" b="1" dirty="0" smtClean="0"/>
            </a:br>
            <a:endParaRPr lang="en-US" dirty="0"/>
          </a:p>
        </p:txBody>
      </p:sp>
      <p:sp>
        <p:nvSpPr>
          <p:cNvPr id="3074" name="AutoShape 2" descr="data:image/jpeg;base64,/9j/4AAQSkZJRgABAQAAAQABAAD/2wCEAAkGBxQTEhUUEhQVFhUXFyAaGBgYGRobGhwcIhoiIBwgHB0aHCggHB4lIBwaITEhJSkrLi4uGCAzODMsNygtLisBCgoKDg0OGxAQGywkICQsLDcsLDQsLDQsLCwyLy8vLy8sLywsLCwsNDQ0LCwsLCwsLCwsLCwsLCwsLCwsLCwsLP/AABEIAKEBOQMBIgACEQEDEQH/xAAbAAACAwEBAQAAAAAAAAAAAAAEBQIDBgABB//EAEcQAAIBAgMFBQUFBwIGAAYDAAECEQADBBIhBTFBUWETInGBkQYyobHBFEJSctEjMzRigpLwsuEVJEOiwvFzg5PS4vI1U1T/xAAaAQADAQEBAQAAAAAAAAAAAAABAgMEAAUG/8QAMhEAAgIABQEFCAICAwEAAAAAAQIAEQMSITFBUSIyYXHwBBMzgZGxweGh0UKCI0NiFP/aAAwDAQACEQMRAD8AW4W6HZiN5MxTLG4dRbBQ74kUus2wFZgIg0ebilBJ318c51sTzQKErw6hBMamjNnWy2YndQFwzMcN1EbIxsKQ281MiwbhU2ajLaTqbQVTv30BbweVZqrN3jRNh9MpO/nSte0qaMDsWZeamlkZpmo5+yczrXt7TXdNEgyeUAT2T2gM6DfTC3iYJI3RupUWyCTrNFYbFgiMunE04JA8I4WQxdwk5hxr2/tDQIaIxKIVlG3GqMLZVwS28Cp0ALMnRJlP2kA7uNQusGeahicKUIaQVJ3caliMKAJB3VTKFI8YKOsvx5EBeND4a6Q2Q7o31VbJc8TA30Pi75WCu+acrmOUQ5qnuMvQxjhUrl8MszrVF+4DB576jatgHWdd1UCihEOsNwl2ir94KJpXZBzBAN5ii8RbOY22BBHOpsmtwAGpL7TI6mrNnYdHuDtWpViLZDaHdXWGLEGqKgGoiq1GaDaV9LSnJrQVrFEoI511yzK+dW/ZOyTNO/cKllBBI3lF1JJhNuzmgcasvYYDQamkz4/szmG4jSmWy8V9+5xqeIrAXH7JOkuw9qDLaVLE4dWPdImKe7Z2eiWrTTrcTN8v1rPJbyKX4tos11FDlbfSUO9QO/giImjbl/uICNzRPlV9rDtpm48aEx7wz240UhgfH/3RBY+UU6ST2QVNzMAQdB+tDviZtlgNDAPMVfhMOe8YnuGeQ5N5V1hg1kwuUhoYcmG/9a4laFDpA20LxrWVsotpIOXU+PPmazxwuVwB/mtN7mMgAgCRBHlV9twUzkCWYEmN3hyonFO55nPlbmRU7p3gfGg7GzHbPxBOgNMMYAqFwwDEhQOQiSfn6VZhLoNlGPuzryI8etRUsoscxavSK8AihXLELECDvJPAeFRxV8B7X8yP5mR+lAbWxJMNEF7pPxq7EsDkB1yjKvm/+9asmubrcmWsUJfYY9obSGJiZ+dX/Y/519K7B2VHaXjOYnKp4RXunWoO2ukcUBrA9u31WVtmVjf14/GvdkbPuP2SIhZmM+W8kzwqjsMzbtN9Ntne074XVQrB1ya/cM7/AAGnpW3DCNptHJBNmWbVRATaCFbo97lupR7lwITMUZcYlyzHvE6sd5JO/wA64bLLXCwOoFZywJriCidt47wuERrZuEieVJcQZJLAjhVuHxDaSIAPwoXat8yy8DBBHyNAAEADeUJsTjlJESTx6VdiIZcpqeAHZJ1bfXmLKjxaptvQiNoJ19AtsDeaVYnEkLA51ZtHGFSLZMwKV7UxJERvrRhYbGrk8R7jW3aIA1lm1yijNl3lTMz7l4HiaF9nxNwsx3L9KH2riczBB3VzR49aBS2ywg0LE7F3gzggmJ3cKb4HCvcY2wuaRp08Twqn2d9mWuuxLgWxrrV9za72yy2SpUA61V094QSdJwBOpgv2drBdTEjXTWlV7EynaRuOtVbI2k1264fVmMST0Onwo84RUVgdVOsUGQYb6+EUixpCsJZtXLff7pjQiq8NhNATwqGFMgLqI4GiXXfLRUXYjSGxoZPGhLaoyrDDUtPGTEDhwom5ie0GZlkx73I0DtFy2ECrqe9GmpIM0xu4E28BZKvL3e8y8oEgfSmRCUJJ2j5gZkjiZuMjDWauUECFqraWHFu9mknugnhrxqja1xoUp3Z4VpChqrmQK0Tce2EORs9xQFGY5jE67hzJPCqttFiqmdImOVLGHa2LYGrdoJ8ADTPaBKuqESCNfCp1lI663KKQRUO2BsW3eCpduAAAsTygTxqVyx2ua2jDusVB5wTr8JpdgEPaMmsRA6inWw7GQlyMvvEDnrU8VhDppHntDi1QYW2yyewjwMD9KRgAhcwmDpTK/iu2cu+XuJlWgNkIGZUbQFvjvFTxsTO+cQ5tZ2KxbKGA0y5Qx3iGPw3Urvqbl+4gME5QP7AR9aLv7WNhsTYYBu3ChSeSsfoaXYTCMl24ZM5gxPXKCfmRVmQKLvj8xMR70Etx+Ke3ZYnfmVdNzCR+lQW4VIbN3LkT0YbvXdXbUfvCy24MGnpvFXdmLga0Nw3f7VMUFFjf7QFrk71r9npzirVJ7Jl/CAfr9KVX9pFVDONVYBh8vXfVmF2iezkRNxgnkxIND3L184mcXDsZiA9sZhozovlx+FVY/GraRLMiNGGVsw1mPAjcfCivZnEoHTOudLbju9YPPrFLfa022WwLZAxD3nZgNAFk5ByjlVcHCUnJHU9km4H7TEZBB3a+pojZjr2QZhoLRPmrDWgfaI/s1MQXygjwE0y2XayoLbQR2bAz15+dMaGCPOTvW4diMzZQv7tB/cTrRvZDpXlvGi0oECVU5RvJzQATw0Uk+Ypf/wAPxHJqyZdNTUqajDDKFVxp3Uk0ovbNl7qKvdKZgeW+i/Z/F9pbVj/1FynxXQ1Xj9otZcqPvEacQIH+9Ph5lxCpjOwCgwKxiGNoA+8vxg02v3G7Eshho160CSAWJHEGOh30TeYFYWQCus8xvjjGoGvWid7qBTpBsHeLAq5hjpr4aV7ayqf2h0Jg+NXXcKLbI+hB4cRoNfDX4GrcfZssjM8rmGgHAxpQsEiuY1HeeYhGRdN3AnlQOLuypXiNQauwWJZ0VLhk7hQ+Iwro24xl4jfDj6TTIAGIik3rAjYOa25mRvr07Ke7cLToN2tWYi2y95DKnWT8vEUx2PcVjxBQTA3GqtiMozCGlbQyV7DG2Mi+80Zugqyxs9WYl9Quoqk43tDev+AjqBVtp90H3hv6xNZTmEAq7k9ubTLWOysgrrrHxpX7P21UMWEqupH4gCJE8NJqalgxg94GNd0UzwWBC2cxUhmJJHQ6EVobEpaMcHtXE1r2bKs9y2ZQ6qem8eY+lMrmJyWlaJJ96ec6RUtn40iyqERplbxBIWfLSqto4A5balh3+8BxCT73gTMeFEuzPrxzF8obtrIqWLxbvPHdG6InXrqKz+Mxxa8FXQUz2wAbUk6Lc7vkomlN1lZFK+8x0jeafslrAiOxjfZsq1kxIF4ac5J/SnXt9Ya3fhYUsoygbpJjy3TSPDrFowdUZG8wZ+tN8fj2xFy3cuiSEkgaDQn6UgxFGGwO9wrtUS428txZIEsonpwPxoXD2LfZlbgmNFaSMuo166aedM8RbBsBwBmRnVo03sfrMdMtK+1z2dBmAMN0muQ8DgxmNawy5hezU9mIJXu9ZjXzANDvf7ua7IMQNOPGmGIxAtk5RmyAW/Ahcs+Wp86qF17odTC9mFAgQe9przJ1pATuf3FsDadhbW5wZ7nD4Votu7RT7JYQa3EkkCJiNZ8jNZ/BhURbcE3O6G5e8dB1iKY7N2cGv3C4PZsrLmHBlUMABOspm/trh3iPCMDwINidpILeUoQwMtz8B1P1qzBSr94azlWeBIlj4KJ+FKNosTdVCxJU5kTeA0QC0DvORB5DgBRLYxkzIBLBMg3e8dXPrA/poNhKBSyZYXcG21hEW7Zi4XMEt/K2eAvhqKatci9encWgf2rQ2MtIDbc+8dW9VI+VGX8I7farqAzZZT0JMRHpXFveAAdPzFF2Znbma5ibhfgAo8ADR+xcXIYnUo4Xygf71JbP7bX3ionxjWk+xldrt6CvZ9pB/ET06VQgYiHwAnLdw3bOz2Oe5uVbio3WdVPkJ1oDF34trkEBG0I4kHfWp2tetLZt9oTDsUj8QjKSfDdWf2jgTaVEYGFDE8RAIymes02C9gA8QYi8j5w32exKCyTqe/Lc9CCPjSzaOH/58KJY7zHDSfQU2+wpYsvbDEsVzt0kEis1YxLS90MQ50MGNDr6aUcEBndxFJyijNPesKwGcA5CGHiNP88Kjs/DFrrB4ltfygGZPLQFvAio4fETcJffGYAcgJJ+nUkUpTapzXu737hCgeOVSPTTzqaYbkEQ5hVxkjwbt8g5UdVHIkwB8NaM7e5+M+tLPaG8fs4S3uDZmj8R3+mgpd9vf8begqi4PvBcUsRtNFhkKW8o0Fq4SoHDUT6kn0qv2kX93ciWDQeZHCma4Is5ullFt17PLrLO2s8tIA14mhNst3UQEhpVS0e7IkwOP+1ZwSXVvrNTrYIM7ICO1IGgIKHcYEifMR51Qt8siNAzNaDkAaAuxYgdNRRmKcE3D950LngP3ZBI8WBrz2XsI+GFxyYVLdpYkHNlUTujKBRAOQ+c7KdhLXXPLMpyoqlh01/29aUWbwdXG85t3KnSXVuW5BlXyjlIBHDx4dKWYXCKtzKujyreInWpoQAQeIrXpKkwzAhtxQyQd8Efp86bYzEFmaTIUCAeEwYHoTVGJfNcBBOY5i0kQQoAJJJksxOg6Gp3bYYjLrN0T4Kgj/WfSi1kgnpGTTQSlbEKywND3Qw0zHQk8xru6Ubs9LaWmI001nXhUdsRby51c6dox01mcoEcIjXrQOCbtAQpMv8Ad5Cg6sRRjOKNCLtjN3bg4FpIpy1gWgkFSNDpvHQ/ETS0WJOgCKpIbLvMHieZ+te2caxZwqSSAKs65iTIroAIZgUD3nB0B19KvXaPeKcFXygVVsdf2hYj7kH82750PinZLWfLlzyrAj7oM5h5z5Go5czVHs1cp7RSjMDKkn1JWfmaEwOIPaWwSSeyZV6gHMv/AJedS2EVGZXAK9qAZ1gMImOMaEeFXbVxPZ3luBQrWmAIHDQq36jyrYF3X1tJg6BoZ7Qx9ntGIksSOuVR+tUY3C2rVu4Vnuk27euoJ0JPMgSPOaO23ZVrVsZhlVCyngxJ0PoKWW7efBmdSHLc5IH+9SwzSjzlDXTeWfapN6YGZQQP0/zhTfDX869pMMENtBGmgUieQ94z1rNNhmcpliQJP9pGnPfTf2XfRFOuVQxPVzp6AfGlxlAQsJNGo6z3ZxNp+zuNNu9mOXmAoA/1budsGh0wjW7j2h7hYSecarH5hrUdo4FnBCfvbMFeAgKXceJJbTwo/DP26Wbq6sFiJ3mO76d4TRYkdoHfQ+fEbwg2CxKq9x3GhbtI6R/nrTDDYVDbuNm7967nQT/000HkWJ9KW3cEUVg8EleBB7p3Tynf5ig8PdKYtSGzLaTLwjKFzRy3k06iwwEW8uhjDZ89q15gcqsTHMq0AeB73pR2E2g7O4TuozZ1/MqkNHlp/VVuEe22Ed3EMrhpG4KVDQfHMR415sUTh8Tea2QUyLbXiLb+4w/rh55TTphFwQNNIyjWrizA2rb3WDyGBkEGNxP0P/bQN27KsLWUPechY+6kxJ5EkH1qjaG1SnaQFzGRBHCeHTU1DC5rdvPEERDciABqOIpVwyBmPhUkXBjTb2Ga1aR4JW2QpPAmN089ZpjZuH7UCGJU3ASoOhi0G1HEgxQd3aV58Ibb5WtO4eY11iPDiKEsbVto6hdcluWYyO/lykddePSkKHJS6mjCWAaxCTgGN1iX966yZjyn3vSDFL/Z7CxbZg3vOSsaEgRv6EcOtaXF3F71xvuqdP52ARfg2b+mgfZDDKWDXCVSCx6kwVVRzgrp0oKzNhHqY5FmV+0tqWVckJZCnpJkt8TQ4vSVZzmtBVz9ZJYeUiKL2ljRde8CQqhWAWYO8AzPj8KDtFO0yBlNuDbbrppHhvoJeUAiI25gdnEPce+ziMy6eGtJ8JgX7UKdzIT5RWgxOOtC3bAEQGR21gkAkNunvDhzpZszaRuJxm1rP8k/Q/OtS51BIGkmQRHezrCL+1uHKCFUHnBmNd2uUyfw1ydiro1u3bPv5s0vu1DSdzCND1oTaVtkt20YZggWers2Zh5SB5VY9sj7TcA0VAFG7UwW+QHnURe9+tvzDdaQfD2u0thWYJaIQliJygtqYGpkgada1H/CcH//AHL/APQb9axdqw64REGrXLgAHr9aewf8Ip2vjqYgPhc0yWVyWQYKC7nOn4EZv/GKW33Cs9xrYYKVlTwZmVB5gt8KaYG8Bg8zAqSGyA75LaH+3N5UpxtyGljKteUkc2VWZfVip8qyYIApW4ub2Iq5Vi7XduENqllrbjl3Q2XXgskVTsfGkbPcwIRLcR/LHx31ZcB7HEE72DknnoR+tD+z1oNgrqCRmQA+OQEx6113h2eGEnmOvlI4Y5LSOTAfVQdwC5SAPLNQeGu3GxSF1AAV9RxgEfOKDx89jasyc62muiOEkFR/aDp1FMsFjiVNxgNCQOUQG+NaGQqCau7/AFJgyFozeZZmLbH1JP6U82S+a0CxOchm55soVYHUDLWRwmIY3HFtdbiBQCdxjTXxrU4Z1RTlbMLTb+cyGjp3WPkKn7QlCj4SiGVXcbmvMragAIJ5ARp4Gaq2Vs9kNyD3i2UekkjyFAfaQ6q43BipPNozfLX/AN082fiwQH3kKY6mCB+lSxQyDQbzrBa5mcfjijqkiS0ty6Vpdi7PBYkHKxAIBHA8f0rPbdw1+5iVS6qKygAgRIEDfG9tR61o720riKzL3jbQKBzjRiecTA86vigAKOTvFQUxJl4sW7d1kusUVQzuywZJUQoMaCVPmSOIoDbJeLe5srAwd8GZ8RB+FBbBx/aPdDjNLKWP8skEDWOvw0ozadlndQNVcd5xqogSj6blKsKQgqwHT+pWwyaRZbw62rl/PraNoMjb5B7inTipPTVOtU7RHaoXG91IO6SUMKY5lSJ6oaK9ocQbCIgQPleFMaMpBkb/AMUHyoW1aNzKgWHZBdUcmG9emYaeamtKMSAx9et5A6CoQktYVDqOyDp+Vmhh/QxI8CKI9m9pm1gtoXBAZAqWzyN3umOuk0JsG9Nq/a3ke5O8K3eIHIaCaAwDjKtqYFzErcy81VTHoeHWqYTBXYkberjI9EGO8FgslwKdSoVZ479fORVuy7aohMgGUB6d8Af51rkci7bBHefNcIjWZIHloT5mo4QhhpE9opPiLxieuVB/cKwvbXe2n3nEAHSXJjd7HKQLjsBOsjUEjfHI8cpFL9i2Ga2BcEC9c0A4KSd3Id1o8qqxtruuxMMzrbHRcoP/ANx86bYsPbsdplaVQi2YEGRlBH5YJ8+lUOigLzX1hOvygGDuB8Xd7VTvPcHBQ2nhwApQLaqjBTq1xs5Ak5RIC9BpmPORypt7O4kBQEtGLjLmuHUlwJueXeBFLoY3MSBoysf0PyNWUlWIGwAkWNjSGpjhlWyYCN2bOp+9kWNehMeMU02ttu4wdkEi8tsEAaRbaRHICazfswhfMSuZrndXoo4+E/KtXhnt20hdMiwrDc8k5j+UAQOelJiOUbKJXCUkbxLj9l9tDqRndMsf1hSfINQbEhQZ7neB04yT8oo7YuIDXy4JAFtgAd05s0+i0oTGwLiKSTJyjhx19BHnRTN3DxUiSCNJP7Q3ZXkVcyBQDGu45vSAdelMsTYtpfaQFslECgnhImfEmTHOluyVC279yYzBUUE782/yERPj1ppayXlDXgDkZ1bwBkRyMZtecU+L2dOI47sK28k2LrIeTwOQBQeHvE/00l2Dj2DW0JzIhLkD8K8I8daeAqqIGMyLYObQlM0mf5iGGnOk+D2YbbX8mrM4sLG8MTJGvQCp4RHuyp+UL6mxDdj4cs7M8MCA0DXeMw+g86W27DnE220VSxucR7tvP/p0micFiLguXCmim5kUfl0E9CBvpmuH7bOSS1x8yKxMd5lKz4ZViNwB6CuvI5vbaEIOJnsfbc3A7RlckFhquYb/ABBr3B2RbfssuRmVpY7y2hyg8hERvnN0o61jQr3MKwRrarCltBK7448CRVLXlFvtBbY9rMzuKhyzn1IH9NVDNlykeuJLa7g+0ndY7TUGW15m4Z+YojBG5ftMBO9Q2mhzNqSTwCqv+GqvaHD5+ytW85LkhQYMee+PGYii3xC2yLQOVUIdlJ1nU+cafCuu0FDWAroTK8Xih2lpUElXYAcyABu5TNLf+NXf8BqrYeJ79682sI0TwLmJ+NAf8Lv82+NVXBQHKeIwCjcz69t7EE4UNcIzHKeQGYgKPIMBSTa9jNbVtf4hNPEhSac+2KZsO6jgUHoV/SgMO5KkcoI8ZzV5CmlD+JuXxNbiuziJt3BOhNxfOW+rUT7Loq4RP5onzXvfEH0pJhcQ5tvbdfdDXEIEaFpM8zNEbB2kAiozDuOoH5dQPRtPOtOJgkowHWTz0Z2MwufE4e6sBSiqR0gg+UGPSrcLg89gW0HfnLO4SVIXU7tInx6VYj5MNbuEa22YEdA5HppTKw+fKHMKjAaDfqPiTStiECjwa+hjgAk3MrsjDRZxLExcRiojU7iDHnGtNLeDIzWtAeyVesmS09YY1HBIAgAGr3CSeY7Vzr6UywtsriMz6SGuame4LUSY8d3SqO5LNXraLpxEuJXsrGFUgBiHMdSks3iScn/y689m2uGyHOqqsxxIzkH6Uut4rtiHuTnaQnIKEAHznzp8CttXtJvQ27e/UAnNOm/QrJ61bG2yka6ev5nDU3Lhgl7c4lnDaFzHNjCTrv0JjoOdA4fbCtiRZG6SD4Fda7G43KLNoD987XDpuWSEjwABrthNlxDC1aHaZiWeJb+ULykx8aj7uwS2umkewajLZOyewF3T32lDMnKNAPMkn0qvZ0/trWacsFPynh5a6cIHKjpOe4CwY23ytBmDpI5aERpQY/c2rqr+0RmzRvOkEHyAP/us9uS2bfT6zn7JoQMXgXtIzF50Dbir843HUR1obDsBkuwVc3BlG+VaVaOggGOGlQ2jbK37ZU9xmlfA6/54U0wdhb2HRdARGUHeYmCCdx0G/mRrWnRVB4P7kB2jF/ZiziyZAW4M3TcZCk8JzL6c6qx+GCXVGgIxK5W4BWEn4mu2rYzWMtxj2lkmIGuSI1/qynp3vOW32ixadhqezY85Aqg7ym99IaIMbWnCYpGLQf8ApwAYyglxEzOsjnJ5V2CwsX71wv2hYB0IOgHemRwIIgeIoO+Q9q4B+9ZlOb7w0IAB3jXU89Kq2UZFpiWGpUxxkECeYzD41KuzXy/MdWBBEExNw/Z7TXAYV2n+YKsL+hprtTHNksBni09oQvBF+7p1HzFe7QHbWbViO9+yBY8e8TcJ6DL6Cl2NvDENeKKXA7o5KApKAcz3D6VQDMR5n9evCA2ugluwsRlsXbWbKUAur5QCJ6oyj+k123mnGFLBE3gA3TNqT6GfAmk+EuAFWzGWRkOUanTSZBGoJ9K0n2X7PZt4y4wF1kHdKloEQDoR90A+ca0zqEfNyePH0IiqW0lOFYYfNbCkqhIdp1NuSQQBqvMiePSrLKi6l3NoHc5ABoAPdAA3CQT5Up2Yty5cutcO8AEE6sTwjwgxVmzMSyXFtMIHaKAekTHxmKR8M61voTHzEAdJR7Puz3bgI9208+JXLp5mvPZ67bR0ky1y2cxIBynP47soNe+zTJbu3CSZKlByBL8eei/GhvY+8HYMQItrlmI4yeMH7vCferS6Urnih+Y2HhgC4a9tA7m5ITPbga90ZGyg+AIJ5k9a7Zd0OtxxIDXDI4wQCKhtybmHldCLmVuM/g+Bj+mrdrWltm2mHVg7XBmX7pACBY8SST40nfHj/UGW9pR7V24FkKdCoiN2hA/Q1pEVjirQy5e6brqd+fIBqN4MZT50j2zZPYqpkkB0UjUg9shT4aedaglhiHdhJuXSQZkqh7mvL92vqKliADCGuuv8wqtgnpFWBygjSFyM4I3Tmj5sT5VfhFc3wBAQJmM8ypCgdfePgDWbTGns8MUmEMNOuhOvz+NaRcOftPvadmNJPvZNTv3a1HETITfQxhlAmIDMLlwwYAYBuBOo+tObtgtfVZK2so1/Cp96B1g+tLLBzsyCIFyADxYtrG/z8K01zEZrYRh2bOwVjAOnMEHUdK2YzlSKHrrJ5RfhLsWtk3bfYuxZpGoI7huAmD8NeBpF7Q3CruMubQtET5nkAoHStBZCD7OyCd4nprB+XrS/avaZ2FnJ+0KglgrTPdghgYtgwdQZmaz+zveIAdv3C4BMz2xx2ua2kAaFuQE6z0ifStN9pwn4X/t//OqsNg8N2zYbDsLiKhe+4XKty6ZgAHciT3Ru1NZr7G34T6GtmIqnEK3t+YrKFYifQ12l29u5BByOig84HveunlQmCx8XLtsCNNT0ypMcjBNV+zmyTZtsxcE3YJHLLcBEeRk+NV4Sw4JLCHYOT0lUAB5HQGP5hXnlFGatR+YxzDeRwJuEXO0ns8q27I4Syl7h/wC1fWs/hrE3HB0U6HoGBIPkQPOKfYXDuBZzgjKzM4PO4/Z2x6W5jlQzYdEd0umM4WI3wpB09DWgPlYjw49fOIwLVcYJh4Q4djJ7BZPN2ljrx3H1ofF3ili2ATLXADz60WCr3VuLorMcoHDeB5BR/wB9e3YPZEkDvvE88jER14DrWQnti/P5ym4NSnZ7qoRn91Uzt4EsSfnV+0b7HDPeyEBlaysaQM0HqJgH1qzCYwI1i00ErbDdNCCB5mfSgximu9sLwYqA2m4TBM+U/KiKzFq6fS4QAFoxRZ2eD2AQHN2pA5kDunTqUNH2cGXuXi05lS2jEGAAQoLHnAUCp7Mu9m32fdcFrKtzSZZ3YBZ3BpAJFU4faKrcuvlJzQpDAgEZlUx6N6VpcuSa6afMxAAtExxitlqzC6e6yoWUSPcAAXwJgwOhPKsMcU4VjaZs334OoEyDpy1FbjDsTdeZK/dJ4wsEctJArHX8QuGv4jQy1tlEbu/x8I+ND2RrYr4CozAEiNfZBstm6SdCgbzlvpFM7eJFvMjwR2t5yJ+6Mog8RQeGtkWLi5QHFrI6qPvC2Mp81jzmkPtDi89664lcwA84Eg9dKPuhi4reukVtJoNm3e2tkwBqSq78p3ka8Nx56tVttuzWyYYLpOvENIHwigfZvES8x3bsARwZViSOAPeFOHth7d62SO6UKc82dpPXgPM1HFGXEIO3oQVpEV7Dtmu28xJI7pOpKkd3XqpA8q82tjO0wqhp7m7TSBCk/wBwPlFeWcWWv2lYD93knjKzIPgQfWmO08Pmw3WHH/fP0FWZsrLm8PX8RFuJsRi/2rzuIDCAASSAdTvOhPGmli0wsEodVJII4MsOI8CSKR7MsJcIWct1VDLG5wN4PIx8q1eAs5cMZkPnmOhkT4GNKPtBCAV4RsNNbgeO2qwRHEE9hE8e8WmPDd51nsLjri2XsIJF9lcADUNmKgA79d3n1po6rkUNoFW4PIsD9KU4jZlwYe3ciAzdmo4sAS2b1keVX9nyi/GG9ZdhEAyOwJVMhZQYJGYnQ9R8zTXbW1bt8q0xbuAjJOgI4HyIpNbUjDCNT2wUSd8CYHLeNPGj8TgbluyrOsKHB13qdxB8j8qV1GYE9dIFDa1IWcU/bXCwMkhjw1A6bp51bi7puWmOQqzupE7yd+YdNY8qp2ejAO7NJKiecD/FFTt3rgu4ZLnC8o6lAykeooEAtpx+IN6EBS8BZcgQ694mdT3gfn86cbMw5FkHLoqBdODRoCeLfvPnS/Gpnx14WlAth2AU7tIzL130xbGZ+1VZCJZAUxGYxq55k6a8gKbFJyV1o/WUCldDIbHGey7FsvdY+eWF+Pzryzd/YWnuR3s0j8QXQDzyj1pQ1wnBApzhviT9DTDZVkvg1zGB2twyTB0tqQJO6T/qNKcOrN8zkBmi2dbd79g3CotKgZuRcDMR01RSPCl+J206zdDfvb2fIPea2rAAdF7jE9SKc7AwGdJn/qMO8RH3oU/06DxrMbYxYF+1dcBbagKyDUBTmVvMB2PjUcHV8pEqAQL6yOwbQZYAVTbZmuEzJJbugcOFaMuPtC8+xmehYA/T0rLWNnPhmZLmm5iQZkSRb/uILRyWtBsllNs3GntMoUA/hV8x8Br5x0ND2le1mvSvvI63UyezyDizEhUJZifxBp9JrQbaw8OoDSodYIP4mBPzpa6Kt57SZsz3oeYiM06AcIp5etwhLCf2qkDmAZHypsZ+2p8IKzaCU7S2mqubYEFSQOmtKtoYsteDlAkWy2hBJIUgCR14cIq7FYdnxOJuhJRM07ifSlNvEkEoUBZxEyZUTJ0GknrT4OEALHT7znLcx/7GYJcNctvdYm5fBFpIgLCyWvTx07q+Z3xRH/G1/Hc/vb9aXYKwtsK117iuALxCQScze6S2ohBw4tTD/jWH/wD8+H/t/wBqOMq4j2f4lSfISzYe0At1WIBBkKp3FzAUHpJDHoOtHX8RlthRJZnySd5Jdj5kn50jwlogBQdz5l57ufTKKd2rgcZyP3T9r5pmYfED1rLisNBxcTPYg2MuZrgUEkriAfHKcvpqxqG3+LGJAb/yFCbOuftLTH76AnxGh9RNH7RtZ85iYDH1akPZcCLmzLKPZbEB7Q5qsjyGQ/GD51btTDk20/kuSfSh/ZPD5ROXWY38J3Ry0phtO6AlydwafKJPwpcVv+fsxlHZlGEwNpFfE3GIcW4Uczk//WqfZfEswCXBrzPEEV5tDEL9lK8VIk/193yKwfOr9mXAbqtGjAADw0psS/dmx6EIYSG3cCc41yvZ74PHs53CeII3deteXZvL3ichyMggaHOSwJ5SzNrPvUxxgW8LRgMCYVjvA+8h57q7E2jasXBO+4Y6CIAHhSLjlVC8/uGhUUbDxhd8UJ/ZgCSNSGM6jlA3+FCe0dhgjv3O8qW3kd7RpUp0PHwFMHtqcDdKBUbKoJQQzHec54ngOkUusLevWFF0ZWkG2YiQIKgjkeE/WtaUr+8GwoH6TmFCT9nrBVbyOYcMVaeGUDL6iaXW8ClzECyxKrdcOCNxXIxkcN8epp3eUXMU7W3DSmVwN4ZRox8Zb+00Fgkt9pbRwyhJysdwlYdQeOjB6dXpmbki6+UFaXOt4W7huys92c4dtfzKm7oWeJ4ijNsJkbNmIDsPgQSPOJ8anjQLr2GtjIzAqQY0AGYT1yj4xV22cP2ltranMQuZG5lGy/EZfWpFyWVj8/rJm4LsrAJdxgBYhf3ykAahrZkR+YD1NL9rXnBuAMcq3wuXhBt/Ug029lXm5YcaTZuIR+XUekkULtiwjDuznujtF/MoGnofnTB6xqbUAfn9QkDLMtstj2iMrAOGCqOOp3+G8edby0si66tmtuoKnkUaCvxJrC5CA7oRKvlUcQGUkkHpEeda72ctE4drYMhgXVp3EgaeudfFTVfbh2cwjLBtu2CCl1dbbgqwHBo+u/yoPDYok2SrFgRcyr+BwubdwmTu501wa52v4eZWAy/mH+EeVKtlWhadWaZDtIA4kcPET6VPCYBSDuNvmIgom4PtOyyYLDTqdXPTgN3iDRuxcW1zA3s5lluTryjSqNuY4djaNw+92gCiBpqqaCBAhRpG6jvZGGwzrA0tkeMTT4xrBzEf5fmVXYxdhbL9khOmbfzIZ2j/AET50zs4X/mcKc0gDU9QIFC4fBvcsZgwHZOCQd5AH+9EWMObjjvkFLbMQAeGoM85HzoYjak31iURRree7ICWrl+7cntGuXXsAbu8Yzn8uRo6xSr2YXOt481jwo7C3S5tiBCWyM/Ma/HUadTS72RbuYkDdl9f0qrsSjeFfeNmza9JVsi2Wwl1BMh4+h+FMbtt0wjWlUHs7oEkAq/dJY66ETu/poDYVxraMgHddpDeURThsRmslGP4Y9ZNDEcq56XcUsATDvZcKDcYtrlAUa6tqz+gigr6F+0S4kd0Mpj3lI0PQzTPZoFq0bogwjHzcj6UjwmNfImfXMd38pY5ZPLVz6VlXtszLxU4uQlT3W8ytMhbZuXvzKSqeoIgdTRdnGC4EC6HsySeQlh9BQ+13FvCulvulroYx97QiPATMUJsHDEA3S8ItuGGskszaDwgmrkB0z9NooGaPsDsybhutlB1bX09Tp8a7beLGUFVAy9nPegEzBM8J30XZcNbZl3aqPQfWlzYc4jDXFAy3AYI5gHSsSsS9vsCJRSAKEHwh/eXM05t+tDW7Ky33cxHf/Dv1+IPlVeyUYWmVhEaEHlRFnK0BzCEEHjBGg+dau6x1knezXWL/t6XGuFZJgoG5gHunpIEedCdr0pvgNnWx2tvi3ugaCQvdPmWJ8qC/wCCP+NavnwwaBgZNdI5wV+Qztv1OnAyZA6UbbJS1eB3hT4Gd1UtsLEXsQ1iwsz3+QABAknzonGOEuRmDGMraaZhoZrE6EqHA0MZVO5kNiC32OZmIuSyWxHIZmnlGgohmCq0nUDKf7hVGOwytdtIrCEyEc2ZmJc/TwovF4ME3p1zEkdCDH0mpYpUkH1vHy6UOIq2aXS8RwIgeRn61bjMNnBDN3CRJ6cfhTTB4cdrJ/Dr/npS3aCAEKmoGtAYmZ7G84DSU7YtG5hrpRdWZTpxUSdPAEelV4FilxUbTIAKNwa/s7Anc2Y/3HT00pJgXNy8zsdM5jr/AJpV17SsDsLicxvsty1x7be6ruRr907teep9BTO+hCWrd1sxzRmjUjr1oK7FlXubiQADEwWYAGOMb4obbWMYthpEGSSPCoFTiMCNvyBHBoaxwcHbtWxhkM5gzmdSddKVWsKigZdGcEmPxLER4Cj9p3yL1pgBoVDMeRkfXfQ2Nyrd724EsOsqdKCFqu99/OWY6SnY8Frt7LDk9m44Zhx8waWbaxkWCF95LxB6AosRy1Hwo2ztALcsd2BdfveOWB9KF2xhMzYlATPdcKBJPA/P4VqwtMXM3h96iZuyKgfs1ijdAk6rc3eIifp5VpSl1LtvtEADMQGnQKVUR1MqN26s57K4W4pZ3tsMm8sI14efGmOI2vmxJYarlQIvXOCNPzSD40+MubFYLtURgsl7NIUx5Qe5LkdCya/WqrWFZ2w5zAC2tyfIx56QIolXCbSQcH3HxGh9dPOhtmD9u1lt47Qeck1Mse9/5H5gwyCRcyUlcQQdxuQR0Oh+BrV7GssmSXIUPJ5AA/rJpFtfBf8AMqIgsAd41jfWkxuGK2xPFQygc9f0rT7RiBkUDkRuQZPbJGHxIuL7rTBHMGf88aHJJcuoU/tVceGYf+JNRXDPdsZSVMMGTXXdqKtt2YtEkaxHhPH41lFKANztEAG5i72twAyKcyEt3FSDnEEtmndlJMUw9hcMyAB/vAilXtFcm5bYSQDI8uHmJrQ7EPeWDIB0Pn+lUx2b/wCULKqQRBbdjTTecyt4qYq3B3xZa9dYSOxXSY1zRv6Zpr3tAt57c69ozRyB/wBwaGx6MwUKAczZSDuiZPHpUlNtR2MRmOkA2bhHvgqgyJbBUNOpIOp85qGxpttiVCAAqDoOQ1jlP1p3jcWLFq8lvTJanznrvoD2avdrYe40ZiIPXrVjisUZq7JIjA1qBvvIbGug27iH7gmeobf6a+dD3LkCeYj1qWz0IbEqDP7P50XsvCrcCKwnUek60XIUluJlxLJqX4q5FpLST+1cAflAGtD3/s7Xks2yxvLmLSQLYEQqgceE9AaL9q8V2NsssZ8sL0B3ms77N4NP2zvm7Mstu2GPeLN7zSOgbdzo+zLeGcT0TNCJSkmaQ4QX0EbjBA6VVtXFYe0bVpQVU3Ju6TpAExx3nSisFi4tl2XKTpA4dKpxWCtX7b6/tgwK9QBrWbDanpu6IEXpBMLdPZPbGoEwwO+W/QUBiNo3LZhSAQ4BafwifrUsBcyWntoSSuUEnnEny4eVF4PZ3aPbzLmW5cYnTSDbA15a1pAVWObaRG9QvOL6C8mkiHX60rsr3LigagEjxH+3yqXsqzZmRTqvP8NFZv2jMBpxqfw2K8cQupq5GzLJbuLvy5T8qp+3D8LUw2agBdORzDwIqMHkKX3gBIIlkwwVBJm0xeL+yYa7ibTquIIyqD3swncRy41hNm4S92V2+dVLZhPFm1b417tbGszidFI0H0pvh75t4EqfdBOnia73pTAXDqPmD2OkXWMSBcskqQXcHwhDlmeHeNOreKm3eZ94fSOVZW/jHS5bJ729+tNfZ++Ht3SdZY+m+k9owuyG8vvERwCQZdtHHm2ofpUbC9oBc4ZdfOo7e1snTSdPCKD2PjO4U45dPKpqn/HmG9yYemhdnEDs7kb4yj8xJFK9ioRKnfmPwry5icrctQ48/wDeisAJYNzk1crkU+M4tZjbHLmtWxzuJPkZ+lKdsKw7K5PuDXrrr8KY4U+8rHUGR6f+6V4v9pbKzu0qWDoQOP7jMRUZe0d4q1ll3Omo5wJjx0qO2bXaWrT7t0nzqftLh/8Al7OozLBUjdI/yPWiMFfF7DstwjuiRHLh9KGHoisOCRHrUiIsZcS4RkOtq4seANQ9prrDGKqkDOo3+B86VJaZbhgEAgx4gyPlROOv/ar9jL7xGWZiNN/lW5cPK4PFH1/ERTwYz2ff7KxZttq91yeveIGvSADVO0VFmLyjXWPp6GD5ULt/EhsUOC2+X5Tu8TpTLbMPhtOApDYZXP8AlvOYwe9ic1vC4j7yHI3QqQflNVPfK44sDoXJB5gzUtnLbTAOufMxbN4Hcapw1gv2VwDnPkw/WnpRm6aj8wsmRtJftW8xtsOThgYExu379OVMMNiVcKrTKn1BFTtWhDLlnWPI0txF4KpJMQcsDr+lZwQ4y9JNmbmD4DFECJjKdOfSKdYF1LFLslGWWjfNZjC2cq5iTlk6jmN1aTDYhRadzvNun9oUDUTkOusqx9tckrISTE6kjePOfSm2BTKE5wKW2xmwynrRWB2hnVxEANHUmN9ZsS2QjoTLWJHb2UYtSIkqCedeCywBkQZJXqOlLNrH/nJLa5Vj6/OnWoR3bcq93z/3osMqIPARWIMz+0UZ8JdI7x4xvg6x8alsfCZcPcVdNB466g+lX7GxATDN/OxoXZOJKm5PC0o15gkD4aeVarORlHB+sAYVUM9k9nH9uzsJYZVHGRx8KY7Nsxdj8NT2Vaym22ozAndQwvFbrkaydKyYrtiM3l+ozd0TP+3tyAQDJM+kjSrcJZbD2wkmLYVm6sUBdR4GrGxZTGaojtEZWEjX60Tibim9bw+hAl73KTwr0A2XCVPCzAzWuUSy6C91bIPedgSByo32n2Y1q7aFo5T7xPQb6cexuybVzEXsQGJCqqAMIht5E8dI169KU+1GJe/iWW0dIy9TwPlpS5QqAziMik9YIiW7oLe7qRdA3yOI8Ypbtz2ve5btWbS9jattoyjU+NWYYi3i1DkgFSbkeZOlA+1iKudApHeDDTprRwABiAHUHadhkjXrO9mb+UlzvJj9aZ4XGA3b3ZrAmYmdONIsI2VEA3k0Tsee2JB0KEU2Lhglmks51HEf2SCzMpnQj6Ut/a8j8KM9ngQjzwJE89a97T+Wsd5WI3mjDCld5Xtn7vlTLan8Ga6uqZ/6/OIv+UR3v3lr8h+VE+y/u3PFv9NdXVpxfhfT7mSHeh+1v4UeA+VKfZ398vga6uqOF8FvMxG74g22feXw/wDKmeyP+nXV1WxfhCMO9C8V+8Ph9KW7L3P+Y11dUU7h+UdtxGu2v4ax+b9aH2V7lz8v611dSJ8E+f5jHvwbFb7fifkaV+zn8RZ8T/pNe11bE+E3kfzGxfiSnaX71vE/6jTjCfwzeFdXUcXur8pHmKtmfw93xNPPZb91/S3zFe11DH2bz/EsO8IdhP3jeXyrLbb95vz11dUPZfifKI8na/hf6j9KJxf7n+murqu3e/2iRjgf4RfGqNmbj/8AENdXVm4fzlOkp2//ABNr8v1rQY/+Cufl+tdXUmLthfKCZPB/ww8TUb+/+gfOurq3r3j5mRX4k2W0t9r8rfSk+H/eeddXVgPPrkzXi8RPi/8A+S/qFdg/4vE+FeV1b/8AH/QfcRG58pu/ZL93c8WrK7E/ix4t868rqTF+GfKHE+GsD9o/4o+FN/af+Fby+Qrq6jh/9fl/U7C2MzC+4KnsX98vnXV1Xbut85nSaLY37u5+Y/OvK6urzG75lht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4648200"/>
            <a:ext cx="3276600" cy="1685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 descr="https://encrypted-tbn2.gstatic.com/images?q=tbn:ANd9GcT2dMK6IZq4O-tCpwWCXX3EyJ5VvFRhhk1TfhgDuMbq5Gbm_Tb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191000"/>
            <a:ext cx="2628900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b="1" dirty="0" smtClean="0">
                <a:solidFill>
                  <a:srgbClr val="0070C0"/>
                </a:solidFill>
              </a:rPr>
              <a:t>Zorrillo (</a:t>
            </a:r>
            <a:r>
              <a:rPr lang="es-MX" b="1" dirty="0" err="1" smtClean="0">
                <a:solidFill>
                  <a:srgbClr val="0070C0"/>
                </a:solidFill>
              </a:rPr>
              <a:t>ligth-struck</a:t>
            </a:r>
            <a:r>
              <a:rPr lang="es-MX" b="1" dirty="0" smtClean="0">
                <a:solidFill>
                  <a:srgbClr val="0070C0"/>
                </a:solidFill>
              </a:rPr>
              <a:t>, 3-metil-2-butene-1-thiol)</a:t>
            </a:r>
            <a:r>
              <a:rPr lang="es-MX" dirty="0" smtClean="0"/>
              <a:t/>
            </a:r>
            <a:br>
              <a:rPr lang="es-MX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0070C0"/>
                </a:solidFill>
              </a:rPr>
              <a:t>características</a:t>
            </a:r>
            <a:r>
              <a:rPr lang="es-MX" b="1" dirty="0" smtClean="0"/>
              <a:t>: </a:t>
            </a:r>
            <a:r>
              <a:rPr lang="es-MX" dirty="0" smtClean="0"/>
              <a:t>olor a zorrillo </a:t>
            </a:r>
            <a:r>
              <a:rPr lang="es-MX" b="1" dirty="0" smtClean="0"/>
              <a:t/>
            </a:r>
            <a:br>
              <a:rPr lang="es-MX" b="1" dirty="0" smtClean="0"/>
            </a:br>
            <a:endParaRPr lang="es-MX" b="1" dirty="0" smtClean="0"/>
          </a:p>
          <a:p>
            <a:r>
              <a:rPr lang="es-MX" b="1" dirty="0" smtClean="0">
                <a:solidFill>
                  <a:srgbClr val="0070C0"/>
                </a:solidFill>
              </a:rPr>
              <a:t>causas</a:t>
            </a:r>
            <a:r>
              <a:rPr lang="es-MX" b="1" dirty="0" smtClean="0"/>
              <a:t>: </a:t>
            </a:r>
            <a:r>
              <a:rPr lang="es-MX" dirty="0" smtClean="0"/>
              <a:t>exposición prolongada a los rayos del sol</a:t>
            </a:r>
            <a:br>
              <a:rPr lang="es-MX" dirty="0" smtClean="0"/>
            </a:br>
            <a:endParaRPr lang="en-US" dirty="0"/>
          </a:p>
        </p:txBody>
      </p:sp>
      <p:pic>
        <p:nvPicPr>
          <p:cNvPr id="2050" name="Picture 2" descr="https://encrypted-tbn2.gstatic.com/images?q=tbn:ANd9GcQjBAuWbfbQHbndjLTx6hcJQhHOBLSGP6Z8CAHWELON1wHKlRMvs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886200"/>
            <a:ext cx="2105025" cy="2171701"/>
          </a:xfrm>
          <a:prstGeom prst="rect">
            <a:avLst/>
          </a:prstGeom>
          <a:noFill/>
        </p:spPr>
      </p:pic>
      <p:pic>
        <p:nvPicPr>
          <p:cNvPr id="2052" name="Picture 4" descr="https://encrypted-tbn0.gstatic.com/images?q=tbn:ANd9GcQ4HgO8Fr3V8kFpv5SuYnVjuDb_ioOU-NlOBEUWLFDaf5O0oSC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657600"/>
            <a:ext cx="356266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7467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Le gracias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 smtClean="0">
                <a:solidFill>
                  <a:srgbClr val="0070C0"/>
                </a:solidFill>
              </a:rPr>
              <a:t>¿Por qué es importante aprender a identificar estos aromas y sabores?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7467600" cy="4525963"/>
          </a:xfrm>
        </p:spPr>
        <p:txBody>
          <a:bodyPr/>
          <a:lstStyle/>
          <a:p>
            <a:r>
              <a:rPr lang="es-MX" dirty="0" smtClean="0"/>
              <a:t>La </a:t>
            </a:r>
            <a:r>
              <a:rPr lang="es-MX" dirty="0" err="1" smtClean="0"/>
              <a:t>mayoria</a:t>
            </a:r>
            <a:r>
              <a:rPr lang="es-MX" dirty="0" smtClean="0"/>
              <a:t> de estos no son placenteros y arruinan la experiencia de tomar una </a:t>
            </a:r>
            <a:r>
              <a:rPr lang="es-MX" dirty="0" smtClean="0"/>
              <a:t>cerveza</a:t>
            </a:r>
          </a:p>
          <a:p>
            <a:r>
              <a:rPr lang="es-MX" dirty="0" smtClean="0"/>
              <a:t>educa </a:t>
            </a:r>
            <a:r>
              <a:rPr lang="es-MX" dirty="0" smtClean="0"/>
              <a:t>nuestro </a:t>
            </a:r>
            <a:r>
              <a:rPr lang="es-MX" dirty="0" smtClean="0"/>
              <a:t>paladar</a:t>
            </a:r>
          </a:p>
          <a:p>
            <a:r>
              <a:rPr lang="es-MX" dirty="0" smtClean="0"/>
              <a:t>aprendes mas sobre el proceso de hacer </a:t>
            </a:r>
            <a:r>
              <a:rPr lang="es-MX" dirty="0" err="1" smtClean="0"/>
              <a:t>cheve</a:t>
            </a:r>
            <a:r>
              <a:rPr lang="es-MX" dirty="0" smtClean="0"/>
              <a:t>, principal TU proceso</a:t>
            </a:r>
            <a:br>
              <a:rPr lang="es-MX" dirty="0" smtClean="0"/>
            </a:br>
            <a:r>
              <a:rPr lang="es-MX" dirty="0" smtClean="0"/>
              <a:t>entre otras razones mas </a:t>
            </a:r>
            <a:endParaRPr lang="es-MX" dirty="0" smtClean="0"/>
          </a:p>
          <a:p>
            <a:endParaRPr lang="es-MX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>
                <a:solidFill>
                  <a:srgbClr val="0070C0"/>
                </a:solidFill>
              </a:rPr>
              <a:t>Genética</a:t>
            </a:r>
            <a:r>
              <a:rPr lang="es-MX" b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 hay personas que son mas susceptibles a sabor y olores </a:t>
            </a:r>
            <a:endParaRPr lang="en-US" dirty="0"/>
          </a:p>
        </p:txBody>
      </p:sp>
      <p:pic>
        <p:nvPicPr>
          <p:cNvPr id="1026" name="Picture 2" descr="https://encrypted-tbn1.gstatic.com/images?q=tbn:ANd9GcRVO7CwDsqQ0dTj2Q0E2pr6jlMDUDxJjkC0HiJMkxI82tde5kDCL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14600"/>
            <a:ext cx="2667000" cy="2667001"/>
          </a:xfrm>
          <a:prstGeom prst="rect">
            <a:avLst/>
          </a:prstGeom>
          <a:noFill/>
        </p:spPr>
      </p:pic>
      <p:pic>
        <p:nvPicPr>
          <p:cNvPr id="1028" name="Picture 4" descr="https://encrypted-tbn0.gstatic.com/images?q=tbn:ANd9GcQc23CKKcmxMO78yuAR8RWRtri5cxrtkAwnEBocGCsXV2l3DhT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657599"/>
            <a:ext cx="2924175" cy="3200401"/>
          </a:xfrm>
          <a:prstGeom prst="rect">
            <a:avLst/>
          </a:prstGeom>
          <a:noFill/>
        </p:spPr>
      </p:pic>
      <p:pic>
        <p:nvPicPr>
          <p:cNvPr id="1030" name="Picture 6" descr="http://inkybeer.files.wordpress.com/2013/07/handy-beer-flavor-chart-19013-1271948315-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3954" y="609600"/>
            <a:ext cx="3110046" cy="3048000"/>
          </a:xfrm>
          <a:prstGeom prst="rect">
            <a:avLst/>
          </a:prstGeom>
          <a:noFill/>
        </p:spPr>
      </p:pic>
      <p:pic>
        <p:nvPicPr>
          <p:cNvPr id="1032" name="Picture 8" descr="http://4.bp.blogspot.com/-TXAP6dxa-P0/TbdeXkJdcKI/AAAAAAAAAbk/fruTM6LxXZA/s1600/MICHAEL+JACKSON+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3505200"/>
            <a:ext cx="3034527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320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 smtClean="0">
                <a:solidFill>
                  <a:srgbClr val="0070C0"/>
                </a:solidFill>
              </a:rPr>
              <a:t>Ejemplos de off </a:t>
            </a:r>
            <a:r>
              <a:rPr lang="es-MX" b="1" dirty="0" err="1" smtClean="0">
                <a:solidFill>
                  <a:srgbClr val="0070C0"/>
                </a:solidFill>
              </a:rPr>
              <a:t>flavors</a:t>
            </a:r>
            <a:r>
              <a:rPr lang="es-MX" b="1" dirty="0" smtClean="0">
                <a:solidFill>
                  <a:srgbClr val="0070C0"/>
                </a:solidFill>
              </a:rPr>
              <a:t> mas comunes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 smtClean="0">
                <a:solidFill>
                  <a:srgbClr val="0070C0"/>
                </a:solidFill>
              </a:rPr>
              <a:t>Acetaldehído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696200" cy="3657600"/>
          </a:xfrm>
        </p:spPr>
        <p:txBody>
          <a:bodyPr>
            <a:normAutofit fontScale="77500" lnSpcReduction="20000"/>
          </a:bodyPr>
          <a:lstStyle/>
          <a:p>
            <a:r>
              <a:rPr lang="es-MX" b="1" dirty="0" smtClean="0">
                <a:solidFill>
                  <a:srgbClr val="0070C0"/>
                </a:solidFill>
              </a:rPr>
              <a:t>características</a:t>
            </a:r>
            <a:r>
              <a:rPr lang="es-MX" dirty="0" smtClean="0"/>
              <a:t>: Es el típico sabor y aroma a manzana verde, también puede llegar a saber a cidra 	</a:t>
            </a:r>
            <a:br>
              <a:rPr lang="es-MX" dirty="0" smtClean="0"/>
            </a:br>
            <a:endParaRPr lang="es-MX" dirty="0" smtClean="0"/>
          </a:p>
          <a:p>
            <a:r>
              <a:rPr lang="es-MX" b="1" dirty="0" smtClean="0">
                <a:solidFill>
                  <a:srgbClr val="0070C0"/>
                </a:solidFill>
              </a:rPr>
              <a:t>composición</a:t>
            </a:r>
            <a:r>
              <a:rPr lang="es-MX" dirty="0" smtClean="0"/>
              <a:t>: es un compuesto intermediario que se forma  en el proceso de fermentación </a:t>
            </a:r>
            <a:br>
              <a:rPr lang="es-MX" dirty="0" smtClean="0"/>
            </a:br>
            <a:endParaRPr lang="es-MX" dirty="0" smtClean="0"/>
          </a:p>
          <a:p>
            <a:r>
              <a:rPr lang="es-MX" b="1" dirty="0" smtClean="0">
                <a:solidFill>
                  <a:srgbClr val="0070C0"/>
                </a:solidFill>
              </a:rPr>
              <a:t>causas</a:t>
            </a:r>
            <a:r>
              <a:rPr lang="es-MX" dirty="0" smtClean="0"/>
              <a:t>: fermentación incompleta, esto quiero decir que si la levadura no tuvo suficiente oxigeno o floculo antes de tiempo, inoculación excesiva, oxidación del alcohol en la maduración, infección bacteriana de </a:t>
            </a:r>
            <a:r>
              <a:rPr lang="es-MX" dirty="0" err="1" smtClean="0"/>
              <a:t>acetobacters</a:t>
            </a:r>
            <a:endParaRPr lang="en-US" dirty="0"/>
          </a:p>
        </p:txBody>
      </p:sp>
      <p:pic>
        <p:nvPicPr>
          <p:cNvPr id="17410" name="Picture 2" descr="https://encrypted-tbn2.gstatic.com/images?q=tbn:ANd9GcQRfvl4aUonRZpFwacQIruQgTe-3m-Nb-7yDQSdvWwhwtoNcPw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5029200"/>
            <a:ext cx="23622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 smtClean="0">
                <a:solidFill>
                  <a:srgbClr val="0070C0"/>
                </a:solidFill>
              </a:rPr>
              <a:t>Ácido (</a:t>
            </a:r>
            <a:r>
              <a:rPr lang="es-MX" b="1" dirty="0" err="1" smtClean="0">
                <a:solidFill>
                  <a:srgbClr val="0070C0"/>
                </a:solidFill>
              </a:rPr>
              <a:t>sour</a:t>
            </a:r>
            <a:r>
              <a:rPr lang="es-MX" b="1" dirty="0" smtClean="0">
                <a:solidFill>
                  <a:srgbClr val="0070C0"/>
                </a:solidFill>
              </a:rPr>
              <a:t>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0070C0"/>
                </a:solidFill>
              </a:rPr>
              <a:t>Características</a:t>
            </a:r>
            <a:r>
              <a:rPr lang="es-MX" b="1" dirty="0" smtClean="0"/>
              <a:t>: </a:t>
            </a:r>
            <a:r>
              <a:rPr lang="es-MX" dirty="0" smtClean="0"/>
              <a:t>aroma y sabor acido, puede ser ligero o muy presente, a veces sabor y olor a </a:t>
            </a:r>
            <a:r>
              <a:rPr lang="es-MX" dirty="0" smtClean="0"/>
              <a:t>vinagre</a:t>
            </a:r>
            <a:endParaRPr lang="es-MX" b="1" dirty="0" smtClean="0"/>
          </a:p>
          <a:p>
            <a:endParaRPr lang="es-MX" b="1" dirty="0" smtClean="0"/>
          </a:p>
          <a:p>
            <a:r>
              <a:rPr lang="es-MX" b="1" dirty="0" smtClean="0">
                <a:solidFill>
                  <a:srgbClr val="0070C0"/>
                </a:solidFill>
              </a:rPr>
              <a:t>causas</a:t>
            </a:r>
            <a:r>
              <a:rPr lang="es-MX" b="1" dirty="0" smtClean="0"/>
              <a:t>: </a:t>
            </a:r>
            <a:r>
              <a:rPr lang="es-MX" dirty="0" smtClean="0"/>
              <a:t>causado principalmente por infección de bacterias </a:t>
            </a:r>
            <a:br>
              <a:rPr lang="es-MX" dirty="0" smtClean="0"/>
            </a:br>
            <a:endParaRPr lang="en-US" dirty="0"/>
          </a:p>
        </p:txBody>
      </p:sp>
      <p:sp>
        <p:nvSpPr>
          <p:cNvPr id="16386" name="AutoShape 2" descr="data:image/jpeg;base64,/9j/4AAQSkZJRgABAQAAAQABAAD/2wCEAAkGBhQPEBQUEBQVFBQVGBUWFRQYFBQVFxUYFxUVFhUVFhQXGygeGB0mGRQYHzAgIycqLC0sFh8xNTAqNScrLCkBCQoKDgwOGg8PGi4kHiU0LC8qLCksLC0sNSkqKS4rLyopLC0sLC0pLykuLTUpKSwsKiwpLSwtLCwvLykvKSwsLP/AABEIANsA5gMBIgACEQEDEQH/xAAcAAEAAgMBAQEAAAAAAAAAAAAABgcBBAUDAgj/xABMEAACAQMCAwYEAgYIAgUNAAABAgMABBEFEgYhMQcTIkFRYTJxgZEUIwhCUnKCoRUkM2KiscHRU2NDc5Ky8BclJjQ1g5OUo7PS4fH/xAAbAQEAAwEBAQEAAAAAAAAAAAAAAwQFAgEGB//EADIRAAIBAwIEBAUEAgMBAAAAAAABAgMEERIhBTFBUXGBobETImHB8BQykdEj4RVS8Qb/2gAMAwEAAhEDEQA/ALxpSlAKUpQClKUApSlAKUpQClK+ZJAoJYgAcyScAD1JoD6pVb8QdutlbMUgD3TDOWj2rGCP+YxG7+EEVE5v0jZc+C1hA952J/klAXpSqV0/9IvJ/PtBj/lTBj9nA/zqw+Fe0ey1PwwSbZephkGyT6Dow91JoCT0pSgFKUoBSlKAUpSgFKUoBSlKAUpSgFKUoBWKUoDNKxSgM1jNR7jbjeDSYBJNlnY7Yol+KRsZ/hA82PKqUm1bV+InYRkrADghWMNugOeTyfFKcdQM/uigLx1Hjiwtm2zXdujDqplQsPmoORWinalpZOPxsP1Yj+eKrjS+wMbfzriQn0hiVF/7UvM/PArfk7BIMcpbsf8Ay7fyC0BaGm8R210M29xDLjrslRsfMA5FUf2hcaT63eCxscmAPsVVJH4hxyZ3I/6NTnlzHh3egrz1fsRuIjutZVlb9VHUwSH2WTOwn5levWpX2J8CSWjz3F3E0UwPcxq2PCmFZ2GCRzOBn0WgOtwh2MWlmga6VbqfkSzqDGh9I4zy5epyT/KptHpKKMINo9FVFH2Va3aUPDgatwZBdDEscUv/AFkSE/RwAwqoOOuyV7IG4sS+2PxmLLGSPbzMkMoOXA6kfEOZyav6vl0DDBGaA/Pem9q+svEohXvlUY7wWkkpbHmzocE+uPSuvovb1cRSBNRt1K5G9kV4pEB/W7p87vlkefyq6re1SJAkaqiKMKqgAAegAqE9pnAI1KIbNqSIQUlKltvk6tt5lSMfVR0oenaTtF00gH8dbDcAQDPGCM8+YJyD7GuzYapDcLugljlX9qN1cfdSapu1/R/yvjuXz6rEiD7OxNRbirgu74ckjuIZ9quSqTJ4GDYLbJEyVYEDPmDjoOVAfpelVDpv6QcIgX8RbymYYDiPZsY45spZhgexr0H6Q1vnnaXGP3ov/wAqAtqlV1p3brp0uBKZYD/fiZlHzaPdU50zV4bqMSW8qSof1kYMP5UBuUrFKAzSsUoDNKUoBSlKAxSlcniTim302HvbuQIucKOZZyf1UQc2P+XnQHWpVHa7+kLKWIsreNFzyeclmPuI0IA+rGorxD2tX95A8E7xpHIMNsjMbMvmu4seR6H1FAb3EztrnEPcbz3Rl7hCDkJFGuZCuPMlW5+pHoKv/TNHito0jhQKiAKigclA9Pf1PU1UnZf2YTRGy1ETR4YCQw7TyikQgYfPxYIOMe3vV0UAJrWbUkHQk/IEj7ivd0DdRkfyrS1bX7eyTddTRwr0Bd1XJ64UHmTy6D0oeH02ohyFiG5j6ggL7mtiOJv1nJPsAB9qhj9q9qxzbQ3VyegaK2kwfk7gAig7WIU53VreWy+byQEqPcmMtgVH8WGdOpZ7ZPcM7vFHF8OmJG04kYyNsjWOMyM7YztAHnio7/5RLuYf1XS5gD0a4kSAD5qNzV4dpV7HcW2n3NvIrxpfWrh0OQVLFSMj97mKkVYHGuLVbBxjTinnO7+hYo0lPmc/gnjs3nfJeGGGdLhoFiV8ltqgnGebc93PHlWvqvGl7+Ont7K3glW3EZdpJWjJLgnAwpHl/Oqr4bT/ANKR6/i5/wDuSmrE4SmE15qso87wxf8AwY0Q/wA6t8Qvp21l8eONXy+G+DinBSnpOha9pciTQw31jNA0ziNHRkmjZzz6ghgPpy69KnLe1UL216syTWqI7IUWSbKsVZTkKpDKcjluq4eC45V0+1/EO0kpiRnZjklmUMRn2zj6VY4bcVLm2hWqJJvt44OakVGTSOkxl8gn3b/atK/so5tv4u2jlC5KllWUKSMEhWHLlyyK6tK0CMhEHZDpbO0ncB95zt3MIx7LGpCqPat09lml4x+Ch+x/zzUlEOGyvLPxDyPv869aArzVew3T5ge6Elu3kUckD+B8jFVnrnC1/wANTpPDLmMsAJkDKjn/AIc8JJHMepPsQcV+j6hfa+yf0RdCT9hWX98Sx93j334/nQ9OrwLxcuq2aTqNr80lTOdki/EAfQ9R7EVIKpn9HWVv68v6gMDD94iQN/hVauagFKUoDNKUoBSlfDzBepA5E8yByHU/TNAZdsAk9Bzr82Zm4n1ZvEyx+Jl8+5t1IACr03MSPq3PktdDjrtFutXuTa6f3ncFiiJFnfc4OC7MvSP0GQMHLHngZ7N86TqrwXEkad7C0TSK26OKYDvEjMmNu4AHI6cxQFp6D2eWWnpkRopA8UjEFj+9K/P6DArb03WtOvJZIIHhmeNdzqPGoXJHxHwnmOY8vPrVd8HaPFq8TT388t7IkjoVeQ9yCp8LJCuFAZcNz9adqXB6CzWa1QRG3BDLGNgaFsbwQuMgEBvoaw5cboK7Vq085w2+Wen8k3wZadRbQkt7O3BBjhgReWCqRqvM8vID5VBL7iq61cmPTS1taZxJeuuJJR5i2Q9AcY3nHWoNaa4tzw00cvjbT7i3YqfFmFpgE5em12T+HFW9GAANoAGBgDkAPIAVDx3idSxhGNJbyzv2xjp5ntCkpvcgHB3aVPb3dtpdyoxG8lvJOzEsxwxgYexGwEnmc12uLNJi/p+1kmjRxNbSou9QwDxMrKRnkDhmqH9sfDrI8d9DkHKJIR+qynMMvzzhfotd7WuJhe2GlaiMbobqOO4H7BkVoZvpuwR7EVZhX/X8Pc4Pdxa2/wCyX9+hy46KmGTZ3CKScKqgk+QAAyTy9q8rO/juI98TpKh/WUhlPtXu6ZBB88g/5VAOy7heaykvGkBSJpDHEh5bgjt+Zj5ELnzx8q/OqNGnOhUqSliUcYXfL91zNBtqSWNjg9pOmNp0kf4Zilrcyo0kIx3azROrhlB+DIJPhx8J9qt4Nnn68/vVbducwFnAufEZiw9cLFJk/dlqwrF8xRn1RD/hFaF/UnWsbepPd/Os+DRHTSU5JfQpPT9UitOJGmuHEccd1OzMc8gUdRyHM82FWN2XNv0/viMGea4mP8crf6LXcsuH4IXkdI13yOzu5AZiWOT4j5e1dADHSpeJcZjdW8beEWsY3b7LHL/Z5TouMtTKt17So9R4jEEy7okt13rkjICs+MqcjnKKlacDdz/6peXlv6ATGReXQbZc8q5nDNlv17U5yPgWGJT+9HGW/wDtr96kPGWv/gLKWcY3qMRg8wXbkmR6ZP8AKu615cwq0be2m18sFjpmSzy8xGEWnKS7mqi6zb/2d5bXQz8M8JibHpvh5E+5FdDT+0lf6JkvblVR4jIjxK+7MiOyKozg+Ijlmq1sO3GRcd/bRuP2o5ChPyVgQflmtbs70JdQ1Ge52sLZJjMEbHilYs0SsByJQOx9sj1r6W3ub21p1J3+MRWU1jd9tu/gVpRhJpQLHTiLWXUFbayjyAcPNKSMjoQE6146TxhqI1SK1vmsUjeN5W7vvNwVfCo3yEAEsR5Hoak1VDNbf0jxSqHxJFInL0W3jDn/AOoT96p8G4tdX1w4TxpSb2X1SXX6ndalGEdi+LudlU7Fy2PDnkpPuQCR9q/P3atq+oSOqXkQhty2U2N3kcrAci0uBkjnhCBjrg9at3U+06ztbt7admQxhN8uwmJGfJCO652HAB546iscX3FnPYSPIyS28qNzTEm8hSUMe3OXDAYI5ivrSqcHsFMH9HuImJm7wm4BGCrYwmPVdgGD8/PNWbX5R4N4zn0eYyRKpZ0CSRyBl3AHIOBggg5548zV9cA9p8GrZTaYbhRkxFgwYebRty3D6Aj0oCZ0rNYoDNKUoBVOcVxXOs3d09nMYksgYLcqcCeRgDchjjkMeD5j5irB7Qddex024miUlwu1SBkIXIQSN6KudxPtXF4S0lbSyhjRt/h3NJnPeO/jd85Ockn6YrC45xGVlRi6f7m9vBbv+vMno09b3KQ4U4mk0x51jVY5ZVEHfOPFa4crI4XHPGeY/uCrduOz+B9NNmvPd4++Pidpvi75iepJ6+xxUe7VeA++BvLZRvUHv4wOcigD8wY/WABzy5j5V0OyTij8VamCRsy2+ACTkvEfgb6c1+grI4lezu7Snd28saH8y7Po/L2fiS04KM3GXUh/Zrqb6bqT2tz4O9PdOp6CVecbA+jAkZ89y1dMsQdSrDKsCCD5gjBB+lQvtH4E/Hxia3wtzH0PQyKMkJu8mB5q3l0866XAfFP9IWoZ/DPEe7nQggh16nB5gHr88jyrI4nON7TjfU9nsprs+j8H08kS01oeh+RUWq2h0m7vbVs91NC8a9SCj4eB/fa64z15N61eXD9331pbydd8UTfdBmoh2vcN/iLUXEYzJb825c2iPxj6HDfQ11ezm9DaXa/3U2H+Alf9KucSru/4fSqreSemXjj74yc0oaKjid2/soryB4nw8cgZG+5B5+RDD6EVRrM2njUNNuSe7lXKE5x3qEPBKD6Mq4PuAPKra0Szlt5bou6mKWUyRIM5TcBvyegBbntHnk+dR3tM4c/GwiWIDvocnGOcidWT5+Y+RHnVrgjnZ1nTbzCWPJ4/E/8AR3VoSnDVjdE30rUxNbxSDnvRG+6jP869muqgvZzq3eabEM/2e6P6KfD/AISK3LriURXiQSclmTMbf31OGQ/MFSPr7VW/4VKpKOOTZbhFOCk+uPUr7tYluDd4nYMgRjb4UKAjfECPNsgAn2FW7o95m2h/6tP+6Kh3aBo4vLViozLEGdPUjHjT6gfcCu3p022GNfREH+EVs17aNa3p08ftz+efuKVs41ZZ5bEO427QLqS5a1sy8YRihKDMkjAc8cjhR7emTU07P9QZ9Ot2kdnZlJLMSScs3UmoLwb4tfuG9FvW+y4qTcDz7dPth/yx/rUt5w6j+mjThFLl7FW2TqVpZ+vudzhhNst7J/xblj9ERE/zBrsyajCz907Rl8AmNiudpyAdp8uR+1cLT27tMeZaRj83dm/yIqB8c8I3Nzcvcx7GUKAo3FXVUGfMdc7jyNZD4TTr1W5y09n4YSLFWnKnDKWTQuNeQancixtLeQTA2sSlPCGJw0oUciS4ycjotW9wzoSadZxwgjwLmR+m5zzdznoM5+lVp2RaCCxvHHIZSDI88YeQfcqP4ql/HFld30QtrUrHG+O/lZ8Ern+zQAEnPnnGenmak4vCVadO0jLEI41N/T3wvVlSlTlGPxMbvkS5blTHvB8JXcD05Yznn7VUvZdqSQzalqs/wRI23Pm88m8KPfCoo/fqwuMLzudNumQ42wSBfYldq/5iq07PbMXUdvaAHYJnvLrrgiLEVvG3kckbsH9nOK4/+e021Gvcz5L7LPrlHFxlyUSxeC9FMdqXuRunumNxcbueXk57SD5KpAx861bjheXT2Nxox7ts7pLMn8i4GMEBT/ZvjoRgZArY4/4oOnWneRle9Z1WNWGQx6tkZ6BQT9q9+CuKRqVqJtoRwxSRAcgMuDyPoQQfrWPC4vqWeIxfyylv28Gu3RP2JHGD/wAZ2NHu7PW7Qs8MbDJSaGRFLRSL8SN5gg8wfkaoD8cul6v3tskvdQTbo0kDJI0RypHjAbBUsASM9M+dXDp7Cy10bSFivYHaUdF72AriT0BKsQTW/wASW+j6tIqXE8LyoGCbbgKw3EZwVbnzUV+iWdyrqhGtHqv/AH1KE46ZNGOHe2SwvGVGdreRuQWYbQT5ASDKE+2anIbPTnVG8U9gjxq0mny98oGe4kA3keiSjk3sCPrXl2O9oUlvcLY3bMYpDsi3k7oZc4EXi5gE8sHoRjzq0cl8UpSgPO4gWRGRwGVgVZTzBBGCCPlVX2bHRLwWEx/qs+5rGVjnYScvbOfLBPhJ9Rz9LTZsAk9B1r808Y6/PxBqQjtgXUM0drGMDwjG6Vm9yu7d5DGOfWne2dO8oulU8n2fc7hNweUXnVVcT6I2i3yajbD+rM2J4x0QSEK4AH6pOGHowHrylPDWrz20osNTwLlVBhlBJS5QeasQMuvQggE9akd6iSIySKGRwVZSMhgeRBFfnlKFfhtzKlOOYvaS6Si+32fR+ZoYVWOYkc4t4jNmlvfRfmQEqkwXnuilGY5F9w2Mfvkeder2Ubypf2LAs6gSAHwXMfXxDykHk30PLpyLfSdkM+myndCysbVzz/LPWNj+1GxHzUg+RxXnCvFk2lytFKGMW4iWLzRgcM8f+3n1+e1bcKU6b0PdZX0lB7pP6r08keN6ZLXyfoy8J7kMpB5gjBB9COYIqL8J2hs45bf9WOZzGfWOTDr9slfmprat9YSeMSRMHRuYYHl//a5mq8TQ2xAlkCk9BzJwPPAGcVbtrDRF00tn7o01SgsTb27mrxjx+tnmOIbp8A8wdiA9GY+fyH8q9eH+K/xMX5v5c0YHfIwKFSRkPtbmFYcxVd8S63FNfpNE4ZR3BJ6c0fJ5H2Aq+eJ+zm21WRZJUZG2bC4YpuHVSVHxbfLd61twsqagljczpXsqdZ9YlWJxbaWTz9yxdZGEhCDwq5G18McDBwD881xtf1WXVO77i2n8BJV1R2zn0KDA5gHOfKrw4a7KbCw2ssXfSj/pZfGwPqqnwp9BUiuNRSGWGIjDTb9uMADYu45q1GlGLz1K1S7qTjo2S7L+SlToGumKJoolkDxqxyIo3RuYKOsrgluXUDBzWpf61qNs4il0+TvAFJxukByOuYVZfpnlVi8fdo34V0t7Ed/cbleUKy4jiR1LqzHozjKge5PpmPSdpV0t4l29uY7VUMUsAbvJSpO4TYHhyreQ6qT7YOECSnWu2nKDbX88jgdmOhXUmpTSywSRCWC58TxuqhpNuBlh7n7V8XNlqmlBYDaieONVCyxJMVIx0yOp+lWie1zS+67z8WmMZ24bf8u7xuz7YrPBnH39KXE6pE0UUSRsneDEj72cbyoPhXw8vPrXbinsyrCrUg3KL8Sq9O47CbY7yOSB8dXRwGx5jIBH25VJUvlmjOxwVdSNykEeIEZ/nVoatocF5GY7mJJUPk6g/UHqD7iqw4g7E3hYyaRO0R6mF2JU/Jzn/EDUE7eL5F+jxKS+Wosr1/P4NXU9cTTLQFFBCBY4484z0HXHLAyTXO4Y7S3vLlIe4RQdxZhKWKhQT8O0eeBXDveGtRvL22s7yJomZiN4XwFebSShxlchFOPpyGamvE0EcGrwQQqFjtrIAAAD43CqPc4Tz9agnZ09D1LLOv1Lq14wp7R2MdpF/jTJh+0Y1PyLivXsr0b8JZB3GJJz3jZ6heka/wDZ549Wrx1myF5EIm+HfGze6o4Yj6gY+td2C5x05f6Vi3Ntm2dBdXl+mC3O1fxNX0K+41mOsavHawkd3DlGf9WPmDcyE9MKFA+YxUv7KtKEFrMyEmKW4laEnq0S4jjc/vBM/WtO37OrLvC5Ep3EllMz7WyckNg+IE9QetSLXOJ4dOtu8fAAG2ONcAucckUf+MAVT4jLVaQsbWLfL883uygqEoSc5njxFwTFqNzFJdEtFCpCxA4DsxyTIf2RgYArcl4Ps3j7s2sOzpju1GPkR0r64Vv2uLKCaQ5eVO8PoN5LBR7AED6VFNR7WVt9Ra3kixCjiNpd3iUnGX29Noz65xWFSp31aToUm/8AHnZPHJ9OWW35nrcEtT6nSt7mXh90Id5dLYhXRyWks8/CyN1aLPIg9Kg/bVpq2mpJcwEATotwCOneRsPGPn4Dy9CfOpL2i9ocMEcltCqzyyKVfPOKNWH65HxEg52j645VAb+4bV5tPs7fe/dwxWwZhgknBmcjJwqjz9F9xX3XBa1zVtk7lb9G+bXd/m5SrKKl8p+nbGYvEjHqyqx+ZUE0r7todiKo6KoX7DFYrZITm8XBzp933Oe8/Dz7Mdd3dNtx75qov0drWNp7qQ4MiRxKmeoRyxYj5lFH8PvV5kZ61RvFHZ/faPeNe6RloiSdiLuaMNhnjaM/2kZIzy5jkPLNAWvxZwnDqcHdTZVlO6KVeTwuPhdD5cwOXnVf22tzW034PUgFnGe6mGRHdIOjIT0f1X1rm2f6Q7qNtxZgyDk2yTbzHI5Rxleflk1ItGujxTCxuYFhs42Kpz3TtKADvSQY7oLnyyWPLOMg169tCusSW65Mmo1nSllHnczBsZ8jkex9R9CR9arbtF08LKlwjBWYgMOWdy81kA8+gB+QqVa7pt5pGRcK91bAnu7mNcuB5LOg6Hy3Dka5/DvZtearel9SjeCCPG5TyLA+IRR4PQj4m6/XpFQtvhM07q5oTo4jzfodHhrhOTVLVL2wcWkspKXURQtbu6kq1xCOWGIGcDlnI8snscNdhccU7S6hL+L8WUTaVVufxS5JLn+70Hv5WfaWiQxrHEoREAVUUYCgcgAK8DesxIiQnmRvPJeXn71cwZDnJpRb2R9jTIgMd1HgdBsX/avaWZUGWIA/8dK589uEXLzMD1PPr8hXMggaZ8DJ9SeeBXpweur8f2NmdtzcLG+0P3ZzuKtnGABz6Gqt1+A69cG4uBJHboNlrF8D7cjfK+eeXI5DlyA+Z6d3FHeazdTKFeOBIbdW5MN65Z8H1G4CsXuoyM7R2cPeupw0jnZChwDt3dXPPooPpnNQVKjzpRqWtvDCqVN+yNfTOHYrVdsKBR5nqT82PWvqzuI5i4iYP3ZCsRzG7GSuR1Irm33D0sn/ALQv1RWx+VFtiX3G5uZHzqTaRw/FawqtuoEfMhg2/cT1JfJyagfiatO4aaikkvX+Ec5dHjDbhGgb12jP3xXlPa3EMy3NjIEnQFSrDMcyZzsf5HofLJrtXs0cEbSSsERerE8hXL0Hiq2vnZIGbcozhlK7h0LL6/8A7rxOS3R7VlSmvhy69Dojtre3X+vadcIw5FoiskZOcDDHGMk9MmrKt7wMBu8DYBKEjIyAce/py9KqjiuxZrSTu13MhjlC/td1Ism36hSKsiC7hvrVLiPxI6B0YdeYzgj1zyINW6c9SMC6oKjLEeRvzX6IQGYZ+/3x0qv+0nhJ7plu9NZTdRqQ8ef7eMcwuM4yPIefqKmVjCwj5Ijjr15/LmK2ZbMMAY8IwORyx9CKkK0ZOLyuZ+adW44eWNoO7Mbt4W8ZDqQeYCYz7YODW5p3GtxZJGLqJpI2H5cvNSR6biNrEcwQcEY51+iYLKPcWaFFkPNm2Kdx9d2P86+NT0OO4GHVT/dZQyn5qeVcOnFrDRZd5Wc9blv5FD3XayAv5MB3esjqAPouSflkVGrn8RqAkup3ysbRpuPJR3jqu1B5Abgx+lXF2g8P2+nafLNa2lrFKWjiEqxLuQSuEZlyORwxxUcXR4vwTWiDbGUK59zz3/Pdzqu6cKO8Fv8AYs0oVbzU5PZe/Q7HZzqH9SWJj4rdngYfuMdv3Ug1CO1mzMN3vULsuVVidoyJIjtbDdRkFa6XAzXCXNz36MgdYyx/VaVRsZ0PmGA3Vu9otj+LjtYwcO9zHGrYzjvcoTjzAznHtWTTtlQv/iQ5Sznz39zqdJyt9TWGvsQ7hDszvNTUPCqxwEkd85G3KnDBUHibBz6D3q9OBOze30hSUzLO4AeZhg4/ZRf1F9vPzJr2sLUaRBbWsCK0SrJl2chiVVpZGICkEscn5mt3ROJhdOFCFT3QdskHa+QHi5ea5GT7ivoTKO3SlKAUpSgIT2s8L/jNNmMUatNGBIpCAuwQ7mRSBnJUEYqLdh3F0X4M2e5ROsjvGjHb3qOdx2HzYHII68hVv1W3GvYtBfSGe1f8NOTuOBmNm/bKjBVvdSPlQEyfWWHJoiD6ZP8AtXncXkrr0EanAyTtzk4ABbHX2qqm4P4ktxsiuTIo5Ai4Q8v/AHq7v5muJr3Z7rUaC7uGM7RMrgCZppEKkEOseNuAQOS8/agL8sZe8Ta+dy8mGcZrcVQBgDA8hVR6D20WkyBr3vbe4AxIY0d43I5ErtBZc4+Ejl79a+eKO3qJI9mnKzv076ZSip7hDzc+xwP8qA73aXx6mlrhSst5IMRxkZWJDnMki5zjkQPU+1U7rfajqF3EYzOI1wcrAoh3fvMDu+gIHrXf4L7MbrV5zdah3iQudzyP4Zpz02quMquBjdgcvhHmJr20cLQppKvDGsZtXi27VA/LJ7opyHTDg/w0B6cNWMUdpCLdQsZRWAHqwBJJ8znzrWvpGWWOysFQXEu5+nhgjLEyTuB1yxOB+sxry4B1BRpEUjnCRI4YnyERYE/ZakvZlpZ7h72ZcT3rd4QcZSEeGCP2GwBserGqkIZk8mnVr6aa082e+ldl9jEv58K3cp+OadRKznzIDZCjPkOlcHiDh5NFmjurTwWcrpDd2w/s17w7I54wfgIYqD5EfzsiaYIpZyAqgsxPQADJJ+lVBq3abFrVpqdqsJWNLWSeKRmz3giKnLJjwHcVI5n6GrTSawZqk08kn1Dh9ZSvexiQIdyZXcoPQNt6Zx9smotxFoMdrPDfRKIzE4WfaAoaKT8tmYDA8O4Nn0FSXRezmO5t4pr2e5mmkRH3CeSFY9yAhY44yAAM+eTWrNZSWs/4K8Y3ENwjiCZwNz4B7y3mwACwXmDgZGfSqrpyis5NCNyqjw1v3+p0BFXF4YnNtrotoWaOCWB5nizmN5d2MxoeUZxknbjPnmuto2lNbR920hkRT+WWHjVMclds+PH7XLljOetVVcm81rVXbTs7rfPdOH7vYiErv3+rtnA8x9aUV8x1dTzBJ8z9IO4UEkgAcyScAD1Jr6BqitV4Q4iu7Z1upNyKB+R30W6bBHL8tcH1wzDOOlfHBfbBLYAWmoo+2LCB9v50WOiSRn4xjoRzxjr1q2ZhfFeJu159Tg4OFY4P0FRiw7SbO4XMV1bE+jSdyw+ccmCKrvtb46hktxBb3AklaVZJHhdtiKqsu0yLyYkkDaCcYzQ8LX4t0gX+n3EHJTLGwUsPhbGUJ9OYFUPoXFO38m68EqEoSSMEryIJ6ZyPkeorraN2H3d5BHLcXPdCQBu6kWWRlB5jcC4AOOftUmg/R5thEVe4nMhxtcd2qrjr+Xt559z8qFq2uZ28tUfNHNi1FQMlgB65GPvWnw1enVdZtUh5wWhM8j+RYKQhH8RAHr4j5V6D9HaXfg3cfd56iFt2Pluxn3q0+D+C7fSoe7twSWOZJG5vI2MZJ6AegHIVEqUVLUWbriEq8dKjhdd8/wBHZntEkxvUNjcBkZxuG1vuDisRWMaNuVFDeLmAAfEQW+5UfavelSmaKUpQClKUApSsUArNKUBHNX7PNPvHLz2kTOerhdjE+pZME/WvnSezjTrRw8NpEHHMOy72B9QXzg/KpLSgOLxbxVFpdq082SBhUQY3Ox5Kq5/z8gDVKcU8farf2UrSWqx2MoxvEbNhSRhu8LZxn9bbipP204lv9KglP5DuxceTHfEuD68mK/x13dORpo2MpLLKHynPYkZ3BIwvQAJj5moqlTRgmpUviZIFoRJ4fji/490ID+7JchWH2Jq+YYgihV5BQAB7AYFUZpFsYuHrOU9IrmG4Y+i/islj7BavVXBAI6HmPrXtPr4nNTp4HO4m0truyuIEba0sUkasegLKQM48udU/H2eS6TpV485Q3V2IrSNVO5USWVEPixzJyScfsCryqvdf1pLvXbKy3eCAvPJyyHnWJmihznAIXMhB9BUhGbXAvaHFfXM9mkTJ+GXCMSD3ixkRMcD4TuHTnyNdDtIgH4BpujWzxXCt5ju3Uv8AdNwPsTXxwv2dQadeXNzEzs1wT4WxiMM5kZVwMnLHqfIAVsdozf8Amq7XzeIxL7tIRGo+7UYXMinaRrv4TTpHQ4eXEUZ9C+ct9EDH6V0exfhdbPTUlK4luQsrHHPZj8pPkFOfmx9ar7tovS0tpaKCxVDIyAEsSfAowvP4Q/Spp2d9rIvJhZ3cAtpsYiA3BW2j4NrgMjbRkDnkVDRWIk1aWqRZlcXiDg601AYuoEkI6PjDr+7IPEPvXarFTEJWF5+j7YucpLcRj9kMjj7yKTXZ4b7H7CxdZAjTSLzV5W3YI6MEACg++Km9KAUpSgFKUoDFZpSgFKUoBSlKAVilKAVmlKAxWaUoCDdrnB7ajZboBm4t272LBwTj41U/tY5j3UVX2j9pEs1olnaxH8fKxiJYYjUYO+Y+mOfgI5HPXkDe00m1Wb0BP2Gaozsdi/FX17euOZJ2exmcyP8A4dg+9RVcacskp5zhFhWnC8aWAsmy8Yi7lj0LAjBPLoc865Wg8c/0Ui2erl07vwQXhVminjGe73MoyrheRBH6vWpfXy8YYYIBHoQCPsaqwqOLLE4KSI5qHaSbsGLRkaeQ5U3LIVt4c8txZx4yOuAD0rRl4Ma2tVa2bfdxSi571+Zll/X3HyDIWT2B9q7eqT3EMim3hEsewgoJFiCMGBLY2ndleQA8xz65Hk3G1n3e78RHux/Zbh327GdncfHv/u4zXUqkpYweQjGK3O1w9xhb3sW9XCOvKWFyFkicfEjqT5Hz6HrUe1jVl1W7jt7c77a2kWW5lHNHlQ5it1bzIcB2x0wB5mta30NNQKvf6fEGEa7pH2MztywAF57cE53HkeQ9akkOnJHF3UKiJNpVRGAm3IxlcdD713Kttg4jRw8sh+iRd/e6hc4JBlS3RvMJFGoYKw5rly3SonqoabW9KVG3TrIu+TPiaOO4Zo2Yjqe5Rvnn3r1n4rk0ZJtOELz3DSs0cpOBKtwdyuQObOWO3aOWQeY6VM+zDs5ks3a9vyGu5RyTkRAD1XI5E4AXlyAUAZ611Tg856CpNOKjjcsilKVYK4pSlAKUpQClKUApSlAKUpQClKUApSsUBmlKUApSlAeN5HujdR1KsPuCKojsSve5e5t35OpViP3cxP8AZlH3q/aoXtH0GXRNSGoWq5gmYll6KHfnJEx8g+NwPrn5HipHVFokpSUZJsuClcLhjiiG9hDxNkdOfxKf2XHka7tZ5dawMVqnS49+/u13ftYGfvX3qErJDI0Y3OqOUX9pgpKj6nFQaBhBAl5FcSzMNju7Tu6SqzKsoMedg5E4CgbSBXqQWd8FgUoDQmuTkpvt4i2T2sqnD93IMjqCjIyH6Emr102YvDGzfEyIx+ZUE/zqhuMz/TOtwWcfNUIRyM9Dh5unTCKBn1NfoBFwAB0HIVoUv2IqVP3M+qUpUhGKUpQClYrNAKUrFAZpSlAKUpQClKUApSsUBmlKUApSlAK17+wjuI2imRXjcEMjDIIPkRWxSgKF447L5dHD3unTuIkxuUn8yNS2Pi6SIMjkwz55NSXsw1W4u4Elnn3g94vdhFGCjkDLDmeQB5AdasnWNMS6t5YJBlJUZG+TAjP86o7suvXsb64sLjkysxHpuTCvj95CrgexqGtHMclihL5tL6+5auuaj+GtZ5uvdRySY91UkfzqC3tl+GjgJw9qWtvxODiR2DqsbgKMHMjRl+mVQjnmrGljDqVYAqwIIPMEEYII9MVF4uz2NSiie4NsjK62rMrJlGDIN5HeFQwB27vIeVVItFjOEyTXU2xHYDO1WbHTOATj26VUx471LWQY9MtCiHCtLuDbMjPN2wqHBz5n2q1tRbEMpPkjn/Aag36Oaf1G5PkZlH2hj/3qajFSzkgqTceRIOzXs0XSlMsrCS6kGHccwgJyUQnmcnmWPMkVOqUq2VjFZpSgFKUoBSlKAUpSgFKUoBSlKAUpSgFKVigM0rFZoBWKzSgFKUoBVPdtHCbwypqlmMPGV7/Az8PJJm9QB4G/ukelXDXxJGGBVgCCCCCMgg9QRQEK4L4pj1G1WVCA4AWWPOTG+OYPt6HzFd6q04h7KrzT7g3WhOQD8VvuAIGc7V3+GROvhbBHkedc9uONdXwNYjf0z+Gl/wBJNv8AOqkqDz8pZVZdSWdqXEa2WnyDdiScGKMefMeN/kq5P2HnXU7IOHzZaVCGG15SZ3GMEGTG0H5IFH0qFcN9mt7qd0LrW8iNfhhYrlxnITYvKOPPUdT51dIGOlT04aEQzlqZmlKVIcClKUApSlAKUpQClKUApSlAKUpQClKUApSlAKUpQClKUApSlAKUpQClKUApSlAKUpQClKUApSlAKUpQClKUApSlAKUp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data:image/jpeg;base64,/9j/4AAQSkZJRgABAQAAAQABAAD/2wCEAAkGBhQPEBQUEBQVFBQVGBUWFRQYFBQVFxUYFxUVFhUVFhQXGygeGB0mGRQYHzAgIycqLC0sFh8xNTAqNScrLCkBCQoKDgwOGg8PGi4kHiU0LC8qLCksLC0sNSkqKS4rLyopLC0sLC0pLykuLTUpKSwsKiwpLSwtLCwvLykvKSwsLP/AABEIANsA5gMBIgACEQEDEQH/xAAcAAEAAgMBAQEAAAAAAAAAAAAABgcBBAUDAgj/xABMEAACAQMCAwYEAgYIAgUNAAABAgMABBEFEgYhMQcTIkFRYTJxgZEUIwhCUnKCoRUkM2KiscHRU2NDc5Ky8BclJjQ1g5OUo7PS4fH/xAAbAQEAAwEBAQEAAAAAAAAAAAAAAwQFAgEGB//EADIRAAIBAwIEBAUEAgMBAAAAAAABAgMEERIhBTFBUXGBobETImHB8BQykdEj4RVS8Qb/2gAMAwEAAhEDEQA/ALxpSlAKUpQClKUApSlAKUpQClK+ZJAoJYgAcyScAD1JoD6pVb8QdutlbMUgD3TDOWj2rGCP+YxG7+EEVE5v0jZc+C1hA952J/klAXpSqV0/9IvJ/PtBj/lTBj9nA/zqw+Fe0ey1PwwSbZephkGyT6Dow91JoCT0pSgFKUoBSlKAUpSgFKUoBSlKAUpSgFKUoBWKUoDNKxSgM1jNR7jbjeDSYBJNlnY7Yol+KRsZ/hA82PKqUm1bV+InYRkrADghWMNugOeTyfFKcdQM/uigLx1Hjiwtm2zXdujDqplQsPmoORWinalpZOPxsP1Yj+eKrjS+wMbfzriQn0hiVF/7UvM/PArfk7BIMcpbsf8Ay7fyC0BaGm8R210M29xDLjrslRsfMA5FUf2hcaT63eCxscmAPsVVJH4hxyZ3I/6NTnlzHh3egrz1fsRuIjutZVlb9VHUwSH2WTOwn5levWpX2J8CSWjz3F3E0UwPcxq2PCmFZ2GCRzOBn0WgOtwh2MWlmga6VbqfkSzqDGh9I4zy5epyT/KptHpKKMINo9FVFH2Va3aUPDgatwZBdDEscUv/AFkSE/RwAwqoOOuyV7IG4sS+2PxmLLGSPbzMkMoOXA6kfEOZyav6vl0DDBGaA/Pem9q+svEohXvlUY7wWkkpbHmzocE+uPSuvovb1cRSBNRt1K5G9kV4pEB/W7p87vlkefyq6re1SJAkaqiKMKqgAAegAqE9pnAI1KIbNqSIQUlKltvk6tt5lSMfVR0oenaTtF00gH8dbDcAQDPGCM8+YJyD7GuzYapDcLugljlX9qN1cfdSapu1/R/yvjuXz6rEiD7OxNRbirgu74ckjuIZ9quSqTJ4GDYLbJEyVYEDPmDjoOVAfpelVDpv6QcIgX8RbymYYDiPZsY45spZhgexr0H6Q1vnnaXGP3ov/wAqAtqlV1p3brp0uBKZYD/fiZlHzaPdU50zV4bqMSW8qSof1kYMP5UBuUrFKAzSsUoDNKUoBSlKAxSlcniTim302HvbuQIucKOZZyf1UQc2P+XnQHWpVHa7+kLKWIsreNFzyeclmPuI0IA+rGorxD2tX95A8E7xpHIMNsjMbMvmu4seR6H1FAb3EztrnEPcbz3Rl7hCDkJFGuZCuPMlW5+pHoKv/TNHito0jhQKiAKigclA9Pf1PU1UnZf2YTRGy1ETR4YCQw7TyikQgYfPxYIOMe3vV0UAJrWbUkHQk/IEj7ivd0DdRkfyrS1bX7eyTddTRwr0Bd1XJ64UHmTy6D0oeH02ohyFiG5j6ggL7mtiOJv1nJPsAB9qhj9q9qxzbQ3VyegaK2kwfk7gAig7WIU53VreWy+byQEqPcmMtgVH8WGdOpZ7ZPcM7vFHF8OmJG04kYyNsjWOMyM7YztAHnio7/5RLuYf1XS5gD0a4kSAD5qNzV4dpV7HcW2n3NvIrxpfWrh0OQVLFSMj97mKkVYHGuLVbBxjTinnO7+hYo0lPmc/gnjs3nfJeGGGdLhoFiV8ltqgnGebc93PHlWvqvGl7+Ont7K3glW3EZdpJWjJLgnAwpHl/Oqr4bT/ANKR6/i5/wDuSmrE4SmE15qso87wxf8AwY0Q/wA6t8Qvp21l8eONXy+G+DinBSnpOha9pciTQw31jNA0ziNHRkmjZzz6ghgPpy69KnLe1UL216syTWqI7IUWSbKsVZTkKpDKcjluq4eC45V0+1/EO0kpiRnZjklmUMRn2zj6VY4bcVLm2hWqJJvt44OakVGTSOkxl8gn3b/atK/so5tv4u2jlC5KllWUKSMEhWHLlyyK6tK0CMhEHZDpbO0ncB95zt3MIx7LGpCqPat09lml4x+Ch+x/zzUlEOGyvLPxDyPv869aArzVew3T5ge6Elu3kUckD+B8jFVnrnC1/wANTpPDLmMsAJkDKjn/AIc8JJHMepPsQcV+j6hfa+yf0RdCT9hWX98Sx93j334/nQ9OrwLxcuq2aTqNr80lTOdki/EAfQ9R7EVIKpn9HWVv68v6gMDD94iQN/hVauagFKUoDNKUoBSlfDzBepA5E8yByHU/TNAZdsAk9Bzr82Zm4n1ZvEyx+Jl8+5t1IACr03MSPq3PktdDjrtFutXuTa6f3ncFiiJFnfc4OC7MvSP0GQMHLHngZ7N86TqrwXEkad7C0TSK26OKYDvEjMmNu4AHI6cxQFp6D2eWWnpkRopA8UjEFj+9K/P6DArb03WtOvJZIIHhmeNdzqPGoXJHxHwnmOY8vPrVd8HaPFq8TT388t7IkjoVeQ9yCp8LJCuFAZcNz9adqXB6CzWa1QRG3BDLGNgaFsbwQuMgEBvoaw5cboK7Vq085w2+Wen8k3wZadRbQkt7O3BBjhgReWCqRqvM8vID5VBL7iq61cmPTS1taZxJeuuJJR5i2Q9AcY3nHWoNaa4tzw00cvjbT7i3YqfFmFpgE5em12T+HFW9GAANoAGBgDkAPIAVDx3idSxhGNJbyzv2xjp5ntCkpvcgHB3aVPb3dtpdyoxG8lvJOzEsxwxgYexGwEnmc12uLNJi/p+1kmjRxNbSou9QwDxMrKRnkDhmqH9sfDrI8d9DkHKJIR+qynMMvzzhfotd7WuJhe2GlaiMbobqOO4H7BkVoZvpuwR7EVZhX/X8Pc4Pdxa2/wCyX9+hy46KmGTZ3CKScKqgk+QAAyTy9q8rO/juI98TpKh/WUhlPtXu6ZBB88g/5VAOy7heaykvGkBSJpDHEh5bgjt+Zj5ELnzx8q/OqNGnOhUqSliUcYXfL91zNBtqSWNjg9pOmNp0kf4Zilrcyo0kIx3azROrhlB+DIJPhx8J9qt4Nnn68/vVbducwFnAufEZiw9cLFJk/dlqwrF8xRn1RD/hFaF/UnWsbepPd/Os+DRHTSU5JfQpPT9UitOJGmuHEccd1OzMc8gUdRyHM82FWN2XNv0/viMGea4mP8crf6LXcsuH4IXkdI13yOzu5AZiWOT4j5e1dADHSpeJcZjdW8beEWsY3b7LHL/Z5TouMtTKt17So9R4jEEy7okt13rkjICs+MqcjnKKlacDdz/6peXlv6ATGReXQbZc8q5nDNlv17U5yPgWGJT+9HGW/wDtr96kPGWv/gLKWcY3qMRg8wXbkmR6ZP8AKu615cwq0be2m18sFjpmSzy8xGEWnKS7mqi6zb/2d5bXQz8M8JibHpvh5E+5FdDT+0lf6JkvblVR4jIjxK+7MiOyKozg+Ijlmq1sO3GRcd/bRuP2o5ChPyVgQflmtbs70JdQ1Ge52sLZJjMEbHilYs0SsByJQOx9sj1r6W3ub21p1J3+MRWU1jd9tu/gVpRhJpQLHTiLWXUFbayjyAcPNKSMjoQE6146TxhqI1SK1vmsUjeN5W7vvNwVfCo3yEAEsR5Hoak1VDNbf0jxSqHxJFInL0W3jDn/AOoT96p8G4tdX1w4TxpSb2X1SXX6ndalGEdi+LudlU7Fy2PDnkpPuQCR9q/P3atq+oSOqXkQhty2U2N3kcrAci0uBkjnhCBjrg9at3U+06ztbt7admQxhN8uwmJGfJCO652HAB546iscX3FnPYSPIyS28qNzTEm8hSUMe3OXDAYI5ivrSqcHsFMH9HuImJm7wm4BGCrYwmPVdgGD8/PNWbX5R4N4zn0eYyRKpZ0CSRyBl3AHIOBggg5548zV9cA9p8GrZTaYbhRkxFgwYebRty3D6Aj0oCZ0rNYoDNKUoBVOcVxXOs3d09nMYksgYLcqcCeRgDchjjkMeD5j5irB7Qddex024miUlwu1SBkIXIQSN6KudxPtXF4S0lbSyhjRt/h3NJnPeO/jd85Ockn6YrC45xGVlRi6f7m9vBbv+vMno09b3KQ4U4mk0x51jVY5ZVEHfOPFa4crI4XHPGeY/uCrduOz+B9NNmvPd4++Pidpvi75iepJ6+xxUe7VeA++BvLZRvUHv4wOcigD8wY/WABzy5j5V0OyTij8VamCRsy2+ACTkvEfgb6c1+grI4lezu7Snd28saH8y7Po/L2fiS04KM3GXUh/Zrqb6bqT2tz4O9PdOp6CVecbA+jAkZ89y1dMsQdSrDKsCCD5gjBB+lQvtH4E/Hxia3wtzH0PQyKMkJu8mB5q3l0866XAfFP9IWoZ/DPEe7nQggh16nB5gHr88jyrI4nON7TjfU9nsprs+j8H08kS01oeh+RUWq2h0m7vbVs91NC8a9SCj4eB/fa64z15N61eXD9331pbydd8UTfdBmoh2vcN/iLUXEYzJb825c2iPxj6HDfQ11ezm9DaXa/3U2H+Alf9KucSru/4fSqreSemXjj74yc0oaKjid2/soryB4nw8cgZG+5B5+RDD6EVRrM2njUNNuSe7lXKE5x3qEPBKD6Mq4PuAPKra0Szlt5bou6mKWUyRIM5TcBvyegBbntHnk+dR3tM4c/GwiWIDvocnGOcidWT5+Y+RHnVrgjnZ1nTbzCWPJ4/E/8AR3VoSnDVjdE30rUxNbxSDnvRG+6jP869muqgvZzq3eabEM/2e6P6KfD/AISK3LriURXiQSclmTMbf31OGQ/MFSPr7VW/4VKpKOOTZbhFOCk+uPUr7tYluDd4nYMgRjb4UKAjfECPNsgAn2FW7o95m2h/6tP+6Kh3aBo4vLViozLEGdPUjHjT6gfcCu3p022GNfREH+EVs17aNa3p08ftz+efuKVs41ZZ5bEO427QLqS5a1sy8YRihKDMkjAc8cjhR7emTU07P9QZ9Ot2kdnZlJLMSScs3UmoLwb4tfuG9FvW+y4qTcDz7dPth/yx/rUt5w6j+mjThFLl7FW2TqVpZ+vudzhhNst7J/xblj9ERE/zBrsyajCz907Rl8AmNiudpyAdp8uR+1cLT27tMeZaRj83dm/yIqB8c8I3Nzcvcx7GUKAo3FXVUGfMdc7jyNZD4TTr1W5y09n4YSLFWnKnDKWTQuNeQancixtLeQTA2sSlPCGJw0oUciS4ycjotW9wzoSadZxwgjwLmR+m5zzdznoM5+lVp2RaCCxvHHIZSDI88YeQfcqP4ql/HFld30QtrUrHG+O/lZ8Ern+zQAEnPnnGenmak4vCVadO0jLEI41N/T3wvVlSlTlGPxMbvkS5blTHvB8JXcD05Yznn7VUvZdqSQzalqs/wRI23Pm88m8KPfCoo/fqwuMLzudNumQ42wSBfYldq/5iq07PbMXUdvaAHYJnvLrrgiLEVvG3kckbsH9nOK4/+e021Gvcz5L7LPrlHFxlyUSxeC9FMdqXuRunumNxcbueXk57SD5KpAx861bjheXT2Nxox7ts7pLMn8i4GMEBT/ZvjoRgZArY4/4oOnWneRle9Z1WNWGQx6tkZ6BQT9q9+CuKRqVqJtoRwxSRAcgMuDyPoQQfrWPC4vqWeIxfyylv28Gu3RP2JHGD/wAZ2NHu7PW7Qs8MbDJSaGRFLRSL8SN5gg8wfkaoD8cul6v3tskvdQTbo0kDJI0RypHjAbBUsASM9M+dXDp7Cy10bSFivYHaUdF72AriT0BKsQTW/wASW+j6tIqXE8LyoGCbbgKw3EZwVbnzUV+iWdyrqhGtHqv/AH1KE46ZNGOHe2SwvGVGdreRuQWYbQT5ASDKE+2anIbPTnVG8U9gjxq0mny98oGe4kA3keiSjk3sCPrXl2O9oUlvcLY3bMYpDsi3k7oZc4EXi5gE8sHoRjzq0cl8UpSgPO4gWRGRwGVgVZTzBBGCCPlVX2bHRLwWEx/qs+5rGVjnYScvbOfLBPhJ9Rz9LTZsAk9B1r808Y6/PxBqQjtgXUM0drGMDwjG6Vm9yu7d5DGOfWne2dO8oulU8n2fc7hNweUXnVVcT6I2i3yajbD+rM2J4x0QSEK4AH6pOGHowHrylPDWrz20osNTwLlVBhlBJS5QeasQMuvQggE9akd6iSIySKGRwVZSMhgeRBFfnlKFfhtzKlOOYvaS6Si+32fR+ZoYVWOYkc4t4jNmlvfRfmQEqkwXnuilGY5F9w2Mfvkeder2Ubypf2LAs6gSAHwXMfXxDykHk30PLpyLfSdkM+myndCysbVzz/LPWNj+1GxHzUg+RxXnCvFk2lytFKGMW4iWLzRgcM8f+3n1+e1bcKU6b0PdZX0lB7pP6r08keN6ZLXyfoy8J7kMpB5gjBB9COYIqL8J2hs45bf9WOZzGfWOTDr9slfmprat9YSeMSRMHRuYYHl//a5mq8TQ2xAlkCk9BzJwPPAGcVbtrDRF00tn7o01SgsTb27mrxjx+tnmOIbp8A8wdiA9GY+fyH8q9eH+K/xMX5v5c0YHfIwKFSRkPtbmFYcxVd8S63FNfpNE4ZR3BJ6c0fJ5H2Aq+eJ+zm21WRZJUZG2bC4YpuHVSVHxbfLd61twsqagljczpXsqdZ9YlWJxbaWTz9yxdZGEhCDwq5G18McDBwD881xtf1WXVO77i2n8BJV1R2zn0KDA5gHOfKrw4a7KbCw2ssXfSj/pZfGwPqqnwp9BUiuNRSGWGIjDTb9uMADYu45q1GlGLz1K1S7qTjo2S7L+SlToGumKJoolkDxqxyIo3RuYKOsrgluXUDBzWpf61qNs4il0+TvAFJxukByOuYVZfpnlVi8fdo34V0t7Ed/cbleUKy4jiR1LqzHozjKge5PpmPSdpV0t4l29uY7VUMUsAbvJSpO4TYHhyreQ6qT7YOECSnWu2nKDbX88jgdmOhXUmpTSywSRCWC58TxuqhpNuBlh7n7V8XNlqmlBYDaieONVCyxJMVIx0yOp+lWie1zS+67z8WmMZ24bf8u7xuz7YrPBnH39KXE6pE0UUSRsneDEj72cbyoPhXw8vPrXbinsyrCrUg3KL8Sq9O47CbY7yOSB8dXRwGx5jIBH25VJUvlmjOxwVdSNykEeIEZ/nVoatocF5GY7mJJUPk6g/UHqD7iqw4g7E3hYyaRO0R6mF2JU/Jzn/EDUE7eL5F+jxKS+Wosr1/P4NXU9cTTLQFFBCBY4484z0HXHLAyTXO4Y7S3vLlIe4RQdxZhKWKhQT8O0eeBXDveGtRvL22s7yJomZiN4XwFebSShxlchFOPpyGamvE0EcGrwQQqFjtrIAAAD43CqPc4Tz9agnZ09D1LLOv1Lq14wp7R2MdpF/jTJh+0Y1PyLivXsr0b8JZB3GJJz3jZ6heka/wDZ549Wrx1myF5EIm+HfGze6o4Yj6gY+td2C5x05f6Vi3Ntm2dBdXl+mC3O1fxNX0K+41mOsavHawkd3DlGf9WPmDcyE9MKFA+YxUv7KtKEFrMyEmKW4laEnq0S4jjc/vBM/WtO37OrLvC5Ep3EllMz7WyckNg+IE9QetSLXOJ4dOtu8fAAG2ONcAucckUf+MAVT4jLVaQsbWLfL883uygqEoSc5njxFwTFqNzFJdEtFCpCxA4DsxyTIf2RgYArcl4Ps3j7s2sOzpju1GPkR0r64Vv2uLKCaQ5eVO8PoN5LBR7AED6VFNR7WVt9Ra3kixCjiNpd3iUnGX29Noz65xWFSp31aToUm/8AHnZPHJ9OWW35nrcEtT6nSt7mXh90Id5dLYhXRyWks8/CyN1aLPIg9Kg/bVpq2mpJcwEATotwCOneRsPGPn4Dy9CfOpL2i9ocMEcltCqzyyKVfPOKNWH65HxEg52j645VAb+4bV5tPs7fe/dwxWwZhgknBmcjJwqjz9F9xX3XBa1zVtk7lb9G+bXd/m5SrKKl8p+nbGYvEjHqyqx+ZUE0r7todiKo6KoX7DFYrZITm8XBzp933Oe8/Dz7Mdd3dNtx75qov0drWNp7qQ4MiRxKmeoRyxYj5lFH8PvV5kZ61RvFHZ/faPeNe6RloiSdiLuaMNhnjaM/2kZIzy5jkPLNAWvxZwnDqcHdTZVlO6KVeTwuPhdD5cwOXnVf22tzW034PUgFnGe6mGRHdIOjIT0f1X1rm2f6Q7qNtxZgyDk2yTbzHI5Rxleflk1ItGujxTCxuYFhs42Kpz3TtKADvSQY7oLnyyWPLOMg169tCusSW65Mmo1nSllHnczBsZ8jkex9R9CR9arbtF08LKlwjBWYgMOWdy81kA8+gB+QqVa7pt5pGRcK91bAnu7mNcuB5LOg6Hy3Dka5/DvZtearel9SjeCCPG5TyLA+IRR4PQj4m6/XpFQtvhM07q5oTo4jzfodHhrhOTVLVL2wcWkspKXURQtbu6kq1xCOWGIGcDlnI8snscNdhccU7S6hL+L8WUTaVVufxS5JLn+70Hv5WfaWiQxrHEoREAVUUYCgcgAK8DesxIiQnmRvPJeXn71cwZDnJpRb2R9jTIgMd1HgdBsX/avaWZUGWIA/8dK589uEXLzMD1PPr8hXMggaZ8DJ9SeeBXpweur8f2NmdtzcLG+0P3ZzuKtnGABz6Gqt1+A69cG4uBJHboNlrF8D7cjfK+eeXI5DlyA+Z6d3FHeazdTKFeOBIbdW5MN65Z8H1G4CsXuoyM7R2cPeupw0jnZChwDt3dXPPooPpnNQVKjzpRqWtvDCqVN+yNfTOHYrVdsKBR5nqT82PWvqzuI5i4iYP3ZCsRzG7GSuR1Irm33D0sn/ALQv1RWx+VFtiX3G5uZHzqTaRw/FawqtuoEfMhg2/cT1JfJyagfiatO4aaikkvX+Ec5dHjDbhGgb12jP3xXlPa3EMy3NjIEnQFSrDMcyZzsf5HofLJrtXs0cEbSSsERerE8hXL0Hiq2vnZIGbcozhlK7h0LL6/8A7rxOS3R7VlSmvhy69Dojtre3X+vadcIw5FoiskZOcDDHGMk9MmrKt7wMBu8DYBKEjIyAce/py9KqjiuxZrSTu13MhjlC/td1Ism36hSKsiC7hvrVLiPxI6B0YdeYzgj1zyINW6c9SMC6oKjLEeRvzX6IQGYZ+/3x0qv+0nhJ7plu9NZTdRqQ8ef7eMcwuM4yPIefqKmVjCwj5Ijjr15/LmK2ZbMMAY8IwORyx9CKkK0ZOLyuZ+adW44eWNoO7Mbt4W8ZDqQeYCYz7YODW5p3GtxZJGLqJpI2H5cvNSR6biNrEcwQcEY51+iYLKPcWaFFkPNm2Kdx9d2P86+NT0OO4GHVT/dZQyn5qeVcOnFrDRZd5Wc9blv5FD3XayAv5MB3esjqAPouSflkVGrn8RqAkup3ysbRpuPJR3jqu1B5Abgx+lXF2g8P2+nafLNa2lrFKWjiEqxLuQSuEZlyORwxxUcXR4vwTWiDbGUK59zz3/Pdzqu6cKO8Fv8AYs0oVbzU5PZe/Q7HZzqH9SWJj4rdngYfuMdv3Ug1CO1mzMN3vULsuVVidoyJIjtbDdRkFa6XAzXCXNz36MgdYyx/VaVRsZ0PmGA3Vu9otj+LjtYwcO9zHGrYzjvcoTjzAznHtWTTtlQv/iQ5Sznz39zqdJyt9TWGvsQ7hDszvNTUPCqxwEkd85G3KnDBUHibBz6D3q9OBOze30hSUzLO4AeZhg4/ZRf1F9vPzJr2sLUaRBbWsCK0SrJl2chiVVpZGICkEscn5mt3ROJhdOFCFT3QdskHa+QHi5ea5GT7ivoTKO3SlKAUpSgIT2s8L/jNNmMUatNGBIpCAuwQ7mRSBnJUEYqLdh3F0X4M2e5ROsjvGjHb3qOdx2HzYHII68hVv1W3GvYtBfSGe1f8NOTuOBmNm/bKjBVvdSPlQEyfWWHJoiD6ZP8AtXncXkrr0EanAyTtzk4ABbHX2qqm4P4ktxsiuTIo5Ai4Q8v/AHq7v5muJr3Z7rUaC7uGM7RMrgCZppEKkEOseNuAQOS8/agL8sZe8Ta+dy8mGcZrcVQBgDA8hVR6D20WkyBr3vbe4AxIY0d43I5ErtBZc4+Ejl79a+eKO3qJI9mnKzv076ZSip7hDzc+xwP8qA73aXx6mlrhSst5IMRxkZWJDnMki5zjkQPU+1U7rfajqF3EYzOI1wcrAoh3fvMDu+gIHrXf4L7MbrV5zdah3iQudzyP4Zpz02quMquBjdgcvhHmJr20cLQppKvDGsZtXi27VA/LJ7opyHTDg/w0B6cNWMUdpCLdQsZRWAHqwBJJ8znzrWvpGWWOysFQXEu5+nhgjLEyTuB1yxOB+sxry4B1BRpEUjnCRI4YnyERYE/ZakvZlpZ7h72ZcT3rd4QcZSEeGCP2GwBserGqkIZk8mnVr6aa082e+ldl9jEv58K3cp+OadRKznzIDZCjPkOlcHiDh5NFmjurTwWcrpDd2w/s17w7I54wfgIYqD5EfzsiaYIpZyAqgsxPQADJJ+lVBq3abFrVpqdqsJWNLWSeKRmz3giKnLJjwHcVI5n6GrTSawZqk08kn1Dh9ZSvexiQIdyZXcoPQNt6Zx9smotxFoMdrPDfRKIzE4WfaAoaKT8tmYDA8O4Nn0FSXRezmO5t4pr2e5mmkRH3CeSFY9yAhY44yAAM+eTWrNZSWs/4K8Y3ENwjiCZwNz4B7y3mwACwXmDgZGfSqrpyis5NCNyqjw1v3+p0BFXF4YnNtrotoWaOCWB5nizmN5d2MxoeUZxknbjPnmuto2lNbR920hkRT+WWHjVMclds+PH7XLljOetVVcm81rVXbTs7rfPdOH7vYiErv3+rtnA8x9aUV8x1dTzBJ8z9IO4UEkgAcyScAD1Jr6BqitV4Q4iu7Z1upNyKB+R30W6bBHL8tcH1wzDOOlfHBfbBLYAWmoo+2LCB9v50WOiSRn4xjoRzxjr1q2ZhfFeJu159Tg4OFY4P0FRiw7SbO4XMV1bE+jSdyw+ccmCKrvtb46hktxBb3AklaVZJHhdtiKqsu0yLyYkkDaCcYzQ8LX4t0gX+n3EHJTLGwUsPhbGUJ9OYFUPoXFO38m68EqEoSSMEryIJ6ZyPkeorraN2H3d5BHLcXPdCQBu6kWWRlB5jcC4AOOftUmg/R5thEVe4nMhxtcd2qrjr+Xt559z8qFq2uZ28tUfNHNi1FQMlgB65GPvWnw1enVdZtUh5wWhM8j+RYKQhH8RAHr4j5V6D9HaXfg3cfd56iFt2Pluxn3q0+D+C7fSoe7twSWOZJG5vI2MZJ6AegHIVEqUVLUWbriEq8dKjhdd8/wBHZntEkxvUNjcBkZxuG1vuDisRWMaNuVFDeLmAAfEQW+5UfavelSmaKUpQClKUApSsUArNKUBHNX7PNPvHLz2kTOerhdjE+pZME/WvnSezjTrRw8NpEHHMOy72B9QXzg/KpLSgOLxbxVFpdq082SBhUQY3Ox5Kq5/z8gDVKcU8farf2UrSWqx2MoxvEbNhSRhu8LZxn9bbipP204lv9KglP5DuxceTHfEuD68mK/x13dORpo2MpLLKHynPYkZ3BIwvQAJj5moqlTRgmpUviZIFoRJ4fji/490ID+7JchWH2Jq+YYgihV5BQAB7AYFUZpFsYuHrOU9IrmG4Y+i/islj7BavVXBAI6HmPrXtPr4nNTp4HO4m0truyuIEba0sUkasegLKQM48udU/H2eS6TpV485Q3V2IrSNVO5USWVEPixzJyScfsCryqvdf1pLvXbKy3eCAvPJyyHnWJmihznAIXMhB9BUhGbXAvaHFfXM9mkTJ+GXCMSD3ixkRMcD4TuHTnyNdDtIgH4BpujWzxXCt5ju3Uv8AdNwPsTXxwv2dQadeXNzEzs1wT4WxiMM5kZVwMnLHqfIAVsdozf8Amq7XzeIxL7tIRGo+7UYXMinaRrv4TTpHQ4eXEUZ9C+ct9EDH6V0exfhdbPTUlK4luQsrHHPZj8pPkFOfmx9ar7tovS0tpaKCxVDIyAEsSfAowvP4Q/Spp2d9rIvJhZ3cAtpsYiA3BW2j4NrgMjbRkDnkVDRWIk1aWqRZlcXiDg601AYuoEkI6PjDr+7IPEPvXarFTEJWF5+j7YucpLcRj9kMjj7yKTXZ4b7H7CxdZAjTSLzV5W3YI6MEACg++Km9KAUpSgFKUoDFZpSgFKUoBSlKAVilKAVmlKAxWaUoCDdrnB7ajZboBm4t272LBwTj41U/tY5j3UVX2j9pEs1olnaxH8fKxiJYYjUYO+Y+mOfgI5HPXkDe00m1Wb0BP2Gaozsdi/FX17euOZJ2exmcyP8A4dg+9RVcacskp5zhFhWnC8aWAsmy8Yi7lj0LAjBPLoc865Wg8c/0Ui2erl07vwQXhVminjGe73MoyrheRBH6vWpfXy8YYYIBHoQCPsaqwqOLLE4KSI5qHaSbsGLRkaeQ5U3LIVt4c8txZx4yOuAD0rRl4Ma2tVa2bfdxSi571+Zll/X3HyDIWT2B9q7eqT3EMim3hEsewgoJFiCMGBLY2ndleQA8xz65Hk3G1n3e78RHux/Zbh327GdncfHv/u4zXUqkpYweQjGK3O1w9xhb3sW9XCOvKWFyFkicfEjqT5Hz6HrUe1jVl1W7jt7c77a2kWW5lHNHlQ5it1bzIcB2x0wB5mta30NNQKvf6fEGEa7pH2MztywAF57cE53HkeQ9akkOnJHF3UKiJNpVRGAm3IxlcdD713Kttg4jRw8sh+iRd/e6hc4JBlS3RvMJFGoYKw5rly3SonqoabW9KVG3TrIu+TPiaOO4Zo2Yjqe5Rvnn3r1n4rk0ZJtOELz3DSs0cpOBKtwdyuQObOWO3aOWQeY6VM+zDs5ks3a9vyGu5RyTkRAD1XI5E4AXlyAUAZ611Tg856CpNOKjjcsilKVYK4pSlAKUpQClKUApSlAKUpQClKUApSsUBmlKUApSlAeN5HujdR1KsPuCKojsSve5e5t35OpViP3cxP8AZlH3q/aoXtH0GXRNSGoWq5gmYll6KHfnJEx8g+NwPrn5HipHVFokpSUZJsuClcLhjiiG9hDxNkdOfxKf2XHka7tZ5dawMVqnS49+/u13ftYGfvX3qErJDI0Y3OqOUX9pgpKj6nFQaBhBAl5FcSzMNju7Tu6SqzKsoMedg5E4CgbSBXqQWd8FgUoDQmuTkpvt4i2T2sqnD93IMjqCjIyH6Emr102YvDGzfEyIx+ZUE/zqhuMz/TOtwWcfNUIRyM9Dh5unTCKBn1NfoBFwAB0HIVoUv2IqVP3M+qUpUhGKUpQClYrNAKUrFAZpSlAKUpQClKUApSsUBmlKUApSlAK17+wjuI2imRXjcEMjDIIPkRWxSgKF447L5dHD3unTuIkxuUn8yNS2Pi6SIMjkwz55NSXsw1W4u4Elnn3g94vdhFGCjkDLDmeQB5AdasnWNMS6t5YJBlJUZG+TAjP86o7suvXsb64sLjkysxHpuTCvj95CrgexqGtHMclihL5tL6+5auuaj+GtZ5uvdRySY91UkfzqC3tl+GjgJw9qWtvxODiR2DqsbgKMHMjRl+mVQjnmrGljDqVYAqwIIPMEEYII9MVF4uz2NSiie4NsjK62rMrJlGDIN5HeFQwB27vIeVVItFjOEyTXU2xHYDO1WbHTOATj26VUx471LWQY9MtCiHCtLuDbMjPN2wqHBz5n2q1tRbEMpPkjn/Aag36Oaf1G5PkZlH2hj/3qajFSzkgqTceRIOzXs0XSlMsrCS6kGHccwgJyUQnmcnmWPMkVOqUq2VjFZpSgFKUoBSlKAUpSgFKUoBSlKAUpSgFKVigM0rFZoBWKzSgFKUoBVPdtHCbwypqlmMPGV7/Az8PJJm9QB4G/ukelXDXxJGGBVgCCCCCMgg9QRQEK4L4pj1G1WVCA4AWWPOTG+OYPt6HzFd6q04h7KrzT7g3WhOQD8VvuAIGc7V3+GROvhbBHkedc9uONdXwNYjf0z+Gl/wBJNv8AOqkqDz8pZVZdSWdqXEa2WnyDdiScGKMefMeN/kq5P2HnXU7IOHzZaVCGG15SZ3GMEGTG0H5IFH0qFcN9mt7qd0LrW8iNfhhYrlxnITYvKOPPUdT51dIGOlT04aEQzlqZmlKVIcClKUApSlAKUpQClKUApSlAKUpQClKUApSlAKUpQClKUApSlAKUpQClKUApSlAKUpQClKUApSlAKUpQClKUApSlAKUp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AutoShape 6" descr="data:image/jpeg;base64,/9j/4AAQSkZJRgABAQAAAQABAAD/2wCEAAkGBhQPEBQUEBQVFBQVGBUWFRQYFBQVFxUYFxUVFhUVFhQXGygeGB0mGRQYHzAgIycqLC0sFh8xNTAqNScrLCkBCQoKDgwOGg8PGi4kHiU0LC8qLCksLC0sNSkqKS4rLyopLC0sLC0pLykuLTUpKSwsKiwpLSwtLCwvLykvKSwsLP/AABEIANsA5gMBIgACEQEDEQH/xAAcAAEAAgMBAQEAAAAAAAAAAAAABgcBBAUDAgj/xABMEAACAQMCAwYEAgYIAgUNAAABAgMABBEFEgYhMQcTIkFRYTJxgZEUIwhCUnKCoRUkM2KiscHRU2NDc5Ky8BclJjQ1g5OUo7PS4fH/xAAbAQEAAwEBAQEAAAAAAAAAAAAAAwQFAgEGB//EADIRAAIBAwIEBAUEAgMBAAAAAAABAgMEERIhBTFBUXGBobETImHB8BQykdEj4RVS8Qb/2gAMAwEAAhEDEQA/ALxpSlAKUpQClKUApSlAKUpQClK+ZJAoJYgAcyScAD1JoD6pVb8QdutlbMUgD3TDOWj2rGCP+YxG7+EEVE5v0jZc+C1hA952J/klAXpSqV0/9IvJ/PtBj/lTBj9nA/zqw+Fe0ey1PwwSbZephkGyT6Dow91JoCT0pSgFKUoBSlKAUpSgFKUoBSlKAUpSgFKUoBWKUoDNKxSgM1jNR7jbjeDSYBJNlnY7Yol+KRsZ/hA82PKqUm1bV+InYRkrADghWMNugOeTyfFKcdQM/uigLx1Hjiwtm2zXdujDqplQsPmoORWinalpZOPxsP1Yj+eKrjS+wMbfzriQn0hiVF/7UvM/PArfk7BIMcpbsf8Ay7fyC0BaGm8R210M29xDLjrslRsfMA5FUf2hcaT63eCxscmAPsVVJH4hxyZ3I/6NTnlzHh3egrz1fsRuIjutZVlb9VHUwSH2WTOwn5levWpX2J8CSWjz3F3E0UwPcxq2PCmFZ2GCRzOBn0WgOtwh2MWlmga6VbqfkSzqDGh9I4zy5epyT/KptHpKKMINo9FVFH2Va3aUPDgatwZBdDEscUv/AFkSE/RwAwqoOOuyV7IG4sS+2PxmLLGSPbzMkMoOXA6kfEOZyav6vl0DDBGaA/Pem9q+svEohXvlUY7wWkkpbHmzocE+uPSuvovb1cRSBNRt1K5G9kV4pEB/W7p87vlkefyq6re1SJAkaqiKMKqgAAegAqE9pnAI1KIbNqSIQUlKltvk6tt5lSMfVR0oenaTtF00gH8dbDcAQDPGCM8+YJyD7GuzYapDcLugljlX9qN1cfdSapu1/R/yvjuXz6rEiD7OxNRbirgu74ckjuIZ9quSqTJ4GDYLbJEyVYEDPmDjoOVAfpelVDpv6QcIgX8RbymYYDiPZsY45spZhgexr0H6Q1vnnaXGP3ov/wAqAtqlV1p3brp0uBKZYD/fiZlHzaPdU50zV4bqMSW8qSof1kYMP5UBuUrFKAzSsUoDNKUoBSlKAxSlcniTim302HvbuQIucKOZZyf1UQc2P+XnQHWpVHa7+kLKWIsreNFzyeclmPuI0IA+rGorxD2tX95A8E7xpHIMNsjMbMvmu4seR6H1FAb3EztrnEPcbz3Rl7hCDkJFGuZCuPMlW5+pHoKv/TNHito0jhQKiAKigclA9Pf1PU1UnZf2YTRGy1ETR4YCQw7TyikQgYfPxYIOMe3vV0UAJrWbUkHQk/IEj7ivd0DdRkfyrS1bX7eyTddTRwr0Bd1XJ64UHmTy6D0oeH02ohyFiG5j6ggL7mtiOJv1nJPsAB9qhj9q9qxzbQ3VyegaK2kwfk7gAig7WIU53VreWy+byQEqPcmMtgVH8WGdOpZ7ZPcM7vFHF8OmJG04kYyNsjWOMyM7YztAHnio7/5RLuYf1XS5gD0a4kSAD5qNzV4dpV7HcW2n3NvIrxpfWrh0OQVLFSMj97mKkVYHGuLVbBxjTinnO7+hYo0lPmc/gnjs3nfJeGGGdLhoFiV8ltqgnGebc93PHlWvqvGl7+Ont7K3glW3EZdpJWjJLgnAwpHl/Oqr4bT/ANKR6/i5/wDuSmrE4SmE15qso87wxf8AwY0Q/wA6t8Qvp21l8eONXy+G+DinBSnpOha9pciTQw31jNA0ziNHRkmjZzz6ghgPpy69KnLe1UL216syTWqI7IUWSbKsVZTkKpDKcjluq4eC45V0+1/EO0kpiRnZjklmUMRn2zj6VY4bcVLm2hWqJJvt44OakVGTSOkxl8gn3b/atK/so5tv4u2jlC5KllWUKSMEhWHLlyyK6tK0CMhEHZDpbO0ncB95zt3MIx7LGpCqPat09lml4x+Ch+x/zzUlEOGyvLPxDyPv869aArzVew3T5ge6Elu3kUckD+B8jFVnrnC1/wANTpPDLmMsAJkDKjn/AIc8JJHMepPsQcV+j6hfa+yf0RdCT9hWX98Sx93j334/nQ9OrwLxcuq2aTqNr80lTOdki/EAfQ9R7EVIKpn9HWVv68v6gMDD94iQN/hVauagFKUoDNKUoBSlfDzBepA5E8yByHU/TNAZdsAk9Bzr82Zm4n1ZvEyx+Jl8+5t1IACr03MSPq3PktdDjrtFutXuTa6f3ncFiiJFnfc4OC7MvSP0GQMHLHngZ7N86TqrwXEkad7C0TSK26OKYDvEjMmNu4AHI6cxQFp6D2eWWnpkRopA8UjEFj+9K/P6DArb03WtOvJZIIHhmeNdzqPGoXJHxHwnmOY8vPrVd8HaPFq8TT388t7IkjoVeQ9yCp8LJCuFAZcNz9adqXB6CzWa1QRG3BDLGNgaFsbwQuMgEBvoaw5cboK7Vq085w2+Wen8k3wZadRbQkt7O3BBjhgReWCqRqvM8vID5VBL7iq61cmPTS1taZxJeuuJJR5i2Q9AcY3nHWoNaa4tzw00cvjbT7i3YqfFmFpgE5em12T+HFW9GAANoAGBgDkAPIAVDx3idSxhGNJbyzv2xjp5ntCkpvcgHB3aVPb3dtpdyoxG8lvJOzEsxwxgYexGwEnmc12uLNJi/p+1kmjRxNbSou9QwDxMrKRnkDhmqH9sfDrI8d9DkHKJIR+qynMMvzzhfotd7WuJhe2GlaiMbobqOO4H7BkVoZvpuwR7EVZhX/X8Pc4Pdxa2/wCyX9+hy46KmGTZ3CKScKqgk+QAAyTy9q8rO/juI98TpKh/WUhlPtXu6ZBB88g/5VAOy7heaykvGkBSJpDHEh5bgjt+Zj5ELnzx8q/OqNGnOhUqSliUcYXfL91zNBtqSWNjg9pOmNp0kf4Zilrcyo0kIx3azROrhlB+DIJPhx8J9qt4Nnn68/vVbducwFnAufEZiw9cLFJk/dlqwrF8xRn1RD/hFaF/UnWsbepPd/Os+DRHTSU5JfQpPT9UitOJGmuHEccd1OzMc8gUdRyHM82FWN2XNv0/viMGea4mP8crf6LXcsuH4IXkdI13yOzu5AZiWOT4j5e1dADHSpeJcZjdW8beEWsY3b7LHL/Z5TouMtTKt17So9R4jEEy7okt13rkjICs+MqcjnKKlacDdz/6peXlv6ATGReXQbZc8q5nDNlv17U5yPgWGJT+9HGW/wDtr96kPGWv/gLKWcY3qMRg8wXbkmR6ZP8AKu615cwq0be2m18sFjpmSzy8xGEWnKS7mqi6zb/2d5bXQz8M8JibHpvh5E+5FdDT+0lf6JkvblVR4jIjxK+7MiOyKozg+Ijlmq1sO3GRcd/bRuP2o5ChPyVgQflmtbs70JdQ1Ge52sLZJjMEbHilYs0SsByJQOx9sj1r6W3ub21p1J3+MRWU1jd9tu/gVpRhJpQLHTiLWXUFbayjyAcPNKSMjoQE6146TxhqI1SK1vmsUjeN5W7vvNwVfCo3yEAEsR5Hoak1VDNbf0jxSqHxJFInL0W3jDn/AOoT96p8G4tdX1w4TxpSb2X1SXX6ndalGEdi+LudlU7Fy2PDnkpPuQCR9q/P3atq+oSOqXkQhty2U2N3kcrAci0uBkjnhCBjrg9at3U+06ztbt7admQxhN8uwmJGfJCO652HAB546iscX3FnPYSPIyS28qNzTEm8hSUMe3OXDAYI5ivrSqcHsFMH9HuImJm7wm4BGCrYwmPVdgGD8/PNWbX5R4N4zn0eYyRKpZ0CSRyBl3AHIOBggg5548zV9cA9p8GrZTaYbhRkxFgwYebRty3D6Aj0oCZ0rNYoDNKUoBVOcVxXOs3d09nMYksgYLcqcCeRgDchjjkMeD5j5irB7Qddex024miUlwu1SBkIXIQSN6KudxPtXF4S0lbSyhjRt/h3NJnPeO/jd85Ockn6YrC45xGVlRi6f7m9vBbv+vMno09b3KQ4U4mk0x51jVY5ZVEHfOPFa4crI4XHPGeY/uCrduOz+B9NNmvPd4++Pidpvi75iepJ6+xxUe7VeA++BvLZRvUHv4wOcigD8wY/WABzy5j5V0OyTij8VamCRsy2+ACTkvEfgb6c1+grI4lezu7Snd28saH8y7Po/L2fiS04KM3GXUh/Zrqb6bqT2tz4O9PdOp6CVecbA+jAkZ89y1dMsQdSrDKsCCD5gjBB+lQvtH4E/Hxia3wtzH0PQyKMkJu8mB5q3l0866XAfFP9IWoZ/DPEe7nQggh16nB5gHr88jyrI4nON7TjfU9nsprs+j8H08kS01oeh+RUWq2h0m7vbVs91NC8a9SCj4eB/fa64z15N61eXD9331pbydd8UTfdBmoh2vcN/iLUXEYzJb825c2iPxj6HDfQ11ezm9DaXa/3U2H+Alf9KucSru/4fSqreSemXjj74yc0oaKjid2/soryB4nw8cgZG+5B5+RDD6EVRrM2njUNNuSe7lXKE5x3qEPBKD6Mq4PuAPKra0Szlt5bou6mKWUyRIM5TcBvyegBbntHnk+dR3tM4c/GwiWIDvocnGOcidWT5+Y+RHnVrgjnZ1nTbzCWPJ4/E/8AR3VoSnDVjdE30rUxNbxSDnvRG+6jP869muqgvZzq3eabEM/2e6P6KfD/AISK3LriURXiQSclmTMbf31OGQ/MFSPr7VW/4VKpKOOTZbhFOCk+uPUr7tYluDd4nYMgRjb4UKAjfECPNsgAn2FW7o95m2h/6tP+6Kh3aBo4vLViozLEGdPUjHjT6gfcCu3p022GNfREH+EVs17aNa3p08ftz+efuKVs41ZZ5bEO427QLqS5a1sy8YRihKDMkjAc8cjhR7emTU07P9QZ9Ot2kdnZlJLMSScs3UmoLwb4tfuG9FvW+y4qTcDz7dPth/yx/rUt5w6j+mjThFLl7FW2TqVpZ+vudzhhNst7J/xblj9ERE/zBrsyajCz907Rl8AmNiudpyAdp8uR+1cLT27tMeZaRj83dm/yIqB8c8I3Nzcvcx7GUKAo3FXVUGfMdc7jyNZD4TTr1W5y09n4YSLFWnKnDKWTQuNeQancixtLeQTA2sSlPCGJw0oUciS4ycjotW9wzoSadZxwgjwLmR+m5zzdznoM5+lVp2RaCCxvHHIZSDI88YeQfcqP4ql/HFld30QtrUrHG+O/lZ8Ern+zQAEnPnnGenmak4vCVadO0jLEI41N/T3wvVlSlTlGPxMbvkS5blTHvB8JXcD05Yznn7VUvZdqSQzalqs/wRI23Pm88m8KPfCoo/fqwuMLzudNumQ42wSBfYldq/5iq07PbMXUdvaAHYJnvLrrgiLEVvG3kckbsH9nOK4/+e021Gvcz5L7LPrlHFxlyUSxeC9FMdqXuRunumNxcbueXk57SD5KpAx861bjheXT2Nxox7ts7pLMn8i4GMEBT/ZvjoRgZArY4/4oOnWneRle9Z1WNWGQx6tkZ6BQT9q9+CuKRqVqJtoRwxSRAcgMuDyPoQQfrWPC4vqWeIxfyylv28Gu3RP2JHGD/wAZ2NHu7PW7Qs8MbDJSaGRFLRSL8SN5gg8wfkaoD8cul6v3tskvdQTbo0kDJI0RypHjAbBUsASM9M+dXDp7Cy10bSFivYHaUdF72AriT0BKsQTW/wASW+j6tIqXE8LyoGCbbgKw3EZwVbnzUV+iWdyrqhGtHqv/AH1KE46ZNGOHe2SwvGVGdreRuQWYbQT5ASDKE+2anIbPTnVG8U9gjxq0mny98oGe4kA3keiSjk3sCPrXl2O9oUlvcLY3bMYpDsi3k7oZc4EXi5gE8sHoRjzq0cl8UpSgPO4gWRGRwGVgVZTzBBGCCPlVX2bHRLwWEx/qs+5rGVjnYScvbOfLBPhJ9Rz9LTZsAk9B1r808Y6/PxBqQjtgXUM0drGMDwjG6Vm9yu7d5DGOfWne2dO8oulU8n2fc7hNweUXnVVcT6I2i3yajbD+rM2J4x0QSEK4AH6pOGHowHrylPDWrz20osNTwLlVBhlBJS5QeasQMuvQggE9akd6iSIySKGRwVZSMhgeRBFfnlKFfhtzKlOOYvaS6Si+32fR+ZoYVWOYkc4t4jNmlvfRfmQEqkwXnuilGY5F9w2Mfvkeder2Ubypf2LAs6gSAHwXMfXxDykHk30PLpyLfSdkM+myndCysbVzz/LPWNj+1GxHzUg+RxXnCvFk2lytFKGMW4iWLzRgcM8f+3n1+e1bcKU6b0PdZX0lB7pP6r08keN6ZLXyfoy8J7kMpB5gjBB9COYIqL8J2hs45bf9WOZzGfWOTDr9slfmprat9YSeMSRMHRuYYHl//a5mq8TQ2xAlkCk9BzJwPPAGcVbtrDRF00tn7o01SgsTb27mrxjx+tnmOIbp8A8wdiA9GY+fyH8q9eH+K/xMX5v5c0YHfIwKFSRkPtbmFYcxVd8S63FNfpNE4ZR3BJ6c0fJ5H2Aq+eJ+zm21WRZJUZG2bC4YpuHVSVHxbfLd61twsqagljczpXsqdZ9YlWJxbaWTz9yxdZGEhCDwq5G18McDBwD881xtf1WXVO77i2n8BJV1R2zn0KDA5gHOfKrw4a7KbCw2ssXfSj/pZfGwPqqnwp9BUiuNRSGWGIjDTb9uMADYu45q1GlGLz1K1S7qTjo2S7L+SlToGumKJoolkDxqxyIo3RuYKOsrgluXUDBzWpf61qNs4il0+TvAFJxukByOuYVZfpnlVi8fdo34V0t7Ed/cbleUKy4jiR1LqzHozjKge5PpmPSdpV0t4l29uY7VUMUsAbvJSpO4TYHhyreQ6qT7YOECSnWu2nKDbX88jgdmOhXUmpTSywSRCWC58TxuqhpNuBlh7n7V8XNlqmlBYDaieONVCyxJMVIx0yOp+lWie1zS+67z8WmMZ24bf8u7xuz7YrPBnH39KXE6pE0UUSRsneDEj72cbyoPhXw8vPrXbinsyrCrUg3KL8Sq9O47CbY7yOSB8dXRwGx5jIBH25VJUvlmjOxwVdSNykEeIEZ/nVoatocF5GY7mJJUPk6g/UHqD7iqw4g7E3hYyaRO0R6mF2JU/Jzn/EDUE7eL5F+jxKS+Wosr1/P4NXU9cTTLQFFBCBY4484z0HXHLAyTXO4Y7S3vLlIe4RQdxZhKWKhQT8O0eeBXDveGtRvL22s7yJomZiN4XwFebSShxlchFOPpyGamvE0EcGrwQQqFjtrIAAAD43CqPc4Tz9agnZ09D1LLOv1Lq14wp7R2MdpF/jTJh+0Y1PyLivXsr0b8JZB3GJJz3jZ6heka/wDZ549Wrx1myF5EIm+HfGze6o4Yj6gY+td2C5x05f6Vi3Ntm2dBdXl+mC3O1fxNX0K+41mOsavHawkd3DlGf9WPmDcyE9MKFA+YxUv7KtKEFrMyEmKW4laEnq0S4jjc/vBM/WtO37OrLvC5Ep3EllMz7WyckNg+IE9QetSLXOJ4dOtu8fAAG2ONcAucckUf+MAVT4jLVaQsbWLfL883uygqEoSc5njxFwTFqNzFJdEtFCpCxA4DsxyTIf2RgYArcl4Ps3j7s2sOzpju1GPkR0r64Vv2uLKCaQ5eVO8PoN5LBR7AED6VFNR7WVt9Ra3kixCjiNpd3iUnGX29Noz65xWFSp31aToUm/8AHnZPHJ9OWW35nrcEtT6nSt7mXh90Id5dLYhXRyWks8/CyN1aLPIg9Kg/bVpq2mpJcwEATotwCOneRsPGPn4Dy9CfOpL2i9ocMEcltCqzyyKVfPOKNWH65HxEg52j645VAb+4bV5tPs7fe/dwxWwZhgknBmcjJwqjz9F9xX3XBa1zVtk7lb9G+bXd/m5SrKKl8p+nbGYvEjHqyqx+ZUE0r7todiKo6KoX7DFYrZITm8XBzp933Oe8/Dz7Mdd3dNtx75qov0drWNp7qQ4MiRxKmeoRyxYj5lFH8PvV5kZ61RvFHZ/faPeNe6RloiSdiLuaMNhnjaM/2kZIzy5jkPLNAWvxZwnDqcHdTZVlO6KVeTwuPhdD5cwOXnVf22tzW034PUgFnGe6mGRHdIOjIT0f1X1rm2f6Q7qNtxZgyDk2yTbzHI5Rxleflk1ItGujxTCxuYFhs42Kpz3TtKADvSQY7oLnyyWPLOMg169tCusSW65Mmo1nSllHnczBsZ8jkex9R9CR9arbtF08LKlwjBWYgMOWdy81kA8+gB+QqVa7pt5pGRcK91bAnu7mNcuB5LOg6Hy3Dka5/DvZtearel9SjeCCPG5TyLA+IRR4PQj4m6/XpFQtvhM07q5oTo4jzfodHhrhOTVLVL2wcWkspKXURQtbu6kq1xCOWGIGcDlnI8snscNdhccU7S6hL+L8WUTaVVufxS5JLn+70Hv5WfaWiQxrHEoREAVUUYCgcgAK8DesxIiQnmRvPJeXn71cwZDnJpRb2R9jTIgMd1HgdBsX/avaWZUGWIA/8dK589uEXLzMD1PPr8hXMggaZ8DJ9SeeBXpweur8f2NmdtzcLG+0P3ZzuKtnGABz6Gqt1+A69cG4uBJHboNlrF8D7cjfK+eeXI5DlyA+Z6d3FHeazdTKFeOBIbdW5MN65Z8H1G4CsXuoyM7R2cPeupw0jnZChwDt3dXPPooPpnNQVKjzpRqWtvDCqVN+yNfTOHYrVdsKBR5nqT82PWvqzuI5i4iYP3ZCsRzG7GSuR1Irm33D0sn/ALQv1RWx+VFtiX3G5uZHzqTaRw/FawqtuoEfMhg2/cT1JfJyagfiatO4aaikkvX+Ec5dHjDbhGgb12jP3xXlPa3EMy3NjIEnQFSrDMcyZzsf5HofLJrtXs0cEbSSsERerE8hXL0Hiq2vnZIGbcozhlK7h0LL6/8A7rxOS3R7VlSmvhy69Dojtre3X+vadcIw5FoiskZOcDDHGMk9MmrKt7wMBu8DYBKEjIyAce/py9KqjiuxZrSTu13MhjlC/td1Ism36hSKsiC7hvrVLiPxI6B0YdeYzgj1zyINW6c9SMC6oKjLEeRvzX6IQGYZ+/3x0qv+0nhJ7plu9NZTdRqQ8ef7eMcwuM4yPIefqKmVjCwj5Ijjr15/LmK2ZbMMAY8IwORyx9CKkK0ZOLyuZ+adW44eWNoO7Mbt4W8ZDqQeYCYz7YODW5p3GtxZJGLqJpI2H5cvNSR6biNrEcwQcEY51+iYLKPcWaFFkPNm2Kdx9d2P86+NT0OO4GHVT/dZQyn5qeVcOnFrDRZd5Wc9blv5FD3XayAv5MB3esjqAPouSflkVGrn8RqAkup3ysbRpuPJR3jqu1B5Abgx+lXF2g8P2+nafLNa2lrFKWjiEqxLuQSuEZlyORwxxUcXR4vwTWiDbGUK59zz3/Pdzqu6cKO8Fv8AYs0oVbzU5PZe/Q7HZzqH9SWJj4rdngYfuMdv3Ug1CO1mzMN3vULsuVVidoyJIjtbDdRkFa6XAzXCXNz36MgdYyx/VaVRsZ0PmGA3Vu9otj+LjtYwcO9zHGrYzjvcoTjzAznHtWTTtlQv/iQ5Sznz39zqdJyt9TWGvsQ7hDszvNTUPCqxwEkd85G3KnDBUHibBz6D3q9OBOze30hSUzLO4AeZhg4/ZRf1F9vPzJr2sLUaRBbWsCK0SrJl2chiVVpZGICkEscn5mt3ROJhdOFCFT3QdskHa+QHi5ea5GT7ivoTKO3SlKAUpSgIT2s8L/jNNmMUatNGBIpCAuwQ7mRSBnJUEYqLdh3F0X4M2e5ROsjvGjHb3qOdx2HzYHII68hVv1W3GvYtBfSGe1f8NOTuOBmNm/bKjBVvdSPlQEyfWWHJoiD6ZP8AtXncXkrr0EanAyTtzk4ABbHX2qqm4P4ktxsiuTIo5Ai4Q8v/AHq7v5muJr3Z7rUaC7uGM7RMrgCZppEKkEOseNuAQOS8/agL8sZe8Ta+dy8mGcZrcVQBgDA8hVR6D20WkyBr3vbe4AxIY0d43I5ErtBZc4+Ejl79a+eKO3qJI9mnKzv076ZSip7hDzc+xwP8qA73aXx6mlrhSst5IMRxkZWJDnMki5zjkQPU+1U7rfajqF3EYzOI1wcrAoh3fvMDu+gIHrXf4L7MbrV5zdah3iQudzyP4Zpz02quMquBjdgcvhHmJr20cLQppKvDGsZtXi27VA/LJ7opyHTDg/w0B6cNWMUdpCLdQsZRWAHqwBJJ8znzrWvpGWWOysFQXEu5+nhgjLEyTuB1yxOB+sxry4B1BRpEUjnCRI4YnyERYE/ZakvZlpZ7h72ZcT3rd4QcZSEeGCP2GwBserGqkIZk8mnVr6aa082e+ldl9jEv58K3cp+OadRKznzIDZCjPkOlcHiDh5NFmjurTwWcrpDd2w/s17w7I54wfgIYqD5EfzsiaYIpZyAqgsxPQADJJ+lVBq3abFrVpqdqsJWNLWSeKRmz3giKnLJjwHcVI5n6GrTSawZqk08kn1Dh9ZSvexiQIdyZXcoPQNt6Zx9smotxFoMdrPDfRKIzE4WfaAoaKT8tmYDA8O4Nn0FSXRezmO5t4pr2e5mmkRH3CeSFY9yAhY44yAAM+eTWrNZSWs/4K8Y3ENwjiCZwNz4B7y3mwACwXmDgZGfSqrpyis5NCNyqjw1v3+p0BFXF4YnNtrotoWaOCWB5nizmN5d2MxoeUZxknbjPnmuto2lNbR920hkRT+WWHjVMclds+PH7XLljOetVVcm81rVXbTs7rfPdOH7vYiErv3+rtnA8x9aUV8x1dTzBJ8z9IO4UEkgAcyScAD1Jr6BqitV4Q4iu7Z1upNyKB+R30W6bBHL8tcH1wzDOOlfHBfbBLYAWmoo+2LCB9v50WOiSRn4xjoRzxjr1q2ZhfFeJu159Tg4OFY4P0FRiw7SbO4XMV1bE+jSdyw+ccmCKrvtb46hktxBb3AklaVZJHhdtiKqsu0yLyYkkDaCcYzQ8LX4t0gX+n3EHJTLGwUsPhbGUJ9OYFUPoXFO38m68EqEoSSMEryIJ6ZyPkeorraN2H3d5BHLcXPdCQBu6kWWRlB5jcC4AOOftUmg/R5thEVe4nMhxtcd2qrjr+Xt559z8qFq2uZ28tUfNHNi1FQMlgB65GPvWnw1enVdZtUh5wWhM8j+RYKQhH8RAHr4j5V6D9HaXfg3cfd56iFt2Pluxn3q0+D+C7fSoe7twSWOZJG5vI2MZJ6AegHIVEqUVLUWbriEq8dKjhdd8/wBHZntEkxvUNjcBkZxuG1vuDisRWMaNuVFDeLmAAfEQW+5UfavelSmaKUpQClKUApSsUArNKUBHNX7PNPvHLz2kTOerhdjE+pZME/WvnSezjTrRw8NpEHHMOy72B9QXzg/KpLSgOLxbxVFpdq082SBhUQY3Ox5Kq5/z8gDVKcU8farf2UrSWqx2MoxvEbNhSRhu8LZxn9bbipP204lv9KglP5DuxceTHfEuD68mK/x13dORpo2MpLLKHynPYkZ3BIwvQAJj5moqlTRgmpUviZIFoRJ4fji/490ID+7JchWH2Jq+YYgihV5BQAB7AYFUZpFsYuHrOU9IrmG4Y+i/islj7BavVXBAI6HmPrXtPr4nNTp4HO4m0truyuIEba0sUkasegLKQM48udU/H2eS6TpV485Q3V2IrSNVO5USWVEPixzJyScfsCryqvdf1pLvXbKy3eCAvPJyyHnWJmihznAIXMhB9BUhGbXAvaHFfXM9mkTJ+GXCMSD3ixkRMcD4TuHTnyNdDtIgH4BpujWzxXCt5ju3Uv8AdNwPsTXxwv2dQadeXNzEzs1wT4WxiMM5kZVwMnLHqfIAVsdozf8Amq7XzeIxL7tIRGo+7UYXMinaRrv4TTpHQ4eXEUZ9C+ct9EDH6V0exfhdbPTUlK4luQsrHHPZj8pPkFOfmx9ar7tovS0tpaKCxVDIyAEsSfAowvP4Q/Spp2d9rIvJhZ3cAtpsYiA3BW2j4NrgMjbRkDnkVDRWIk1aWqRZlcXiDg601AYuoEkI6PjDr+7IPEPvXarFTEJWF5+j7YucpLcRj9kMjj7yKTXZ4b7H7CxdZAjTSLzV5W3YI6MEACg++Km9KAUpSgFKUoDFZpSgFKUoBSlKAVilKAVmlKAxWaUoCDdrnB7ajZboBm4t272LBwTj41U/tY5j3UVX2j9pEs1olnaxH8fKxiJYYjUYO+Y+mOfgI5HPXkDe00m1Wb0BP2Gaozsdi/FX17euOZJ2exmcyP8A4dg+9RVcacskp5zhFhWnC8aWAsmy8Yi7lj0LAjBPLoc865Wg8c/0Ui2erl07vwQXhVminjGe73MoyrheRBH6vWpfXy8YYYIBHoQCPsaqwqOLLE4KSI5qHaSbsGLRkaeQ5U3LIVt4c8txZx4yOuAD0rRl4Ma2tVa2bfdxSi571+Zll/X3HyDIWT2B9q7eqT3EMim3hEsewgoJFiCMGBLY2ndleQA8xz65Hk3G1n3e78RHux/Zbh327GdncfHv/u4zXUqkpYweQjGK3O1w9xhb3sW9XCOvKWFyFkicfEjqT5Hz6HrUe1jVl1W7jt7c77a2kWW5lHNHlQ5it1bzIcB2x0wB5mta30NNQKvf6fEGEa7pH2MztywAF57cE53HkeQ9akkOnJHF3UKiJNpVRGAm3IxlcdD713Kttg4jRw8sh+iRd/e6hc4JBlS3RvMJFGoYKw5rly3SonqoabW9KVG3TrIu+TPiaOO4Zo2Yjqe5Rvnn3r1n4rk0ZJtOELz3DSs0cpOBKtwdyuQObOWO3aOWQeY6VM+zDs5ks3a9vyGu5RyTkRAD1XI5E4AXlyAUAZ611Tg856CpNOKjjcsilKVYK4pSlAKUpQClKUApSlAKUpQClKUApSsUBmlKUApSlAeN5HujdR1KsPuCKojsSve5e5t35OpViP3cxP8AZlH3q/aoXtH0GXRNSGoWq5gmYll6KHfnJEx8g+NwPrn5HipHVFokpSUZJsuClcLhjiiG9hDxNkdOfxKf2XHka7tZ5dawMVqnS49+/u13ftYGfvX3qErJDI0Y3OqOUX9pgpKj6nFQaBhBAl5FcSzMNju7Tu6SqzKsoMedg5E4CgbSBXqQWd8FgUoDQmuTkpvt4i2T2sqnD93IMjqCjIyH6Emr102YvDGzfEyIx+ZUE/zqhuMz/TOtwWcfNUIRyM9Dh5unTCKBn1NfoBFwAB0HIVoUv2IqVP3M+qUpUhGKUpQClYrNAKUrFAZpSlAKUpQClKUApSsUBmlKUApSlAK17+wjuI2imRXjcEMjDIIPkRWxSgKF447L5dHD3unTuIkxuUn8yNS2Pi6SIMjkwz55NSXsw1W4u4Elnn3g94vdhFGCjkDLDmeQB5AdasnWNMS6t5YJBlJUZG+TAjP86o7suvXsb64sLjkysxHpuTCvj95CrgexqGtHMclihL5tL6+5auuaj+GtZ5uvdRySY91UkfzqC3tl+GjgJw9qWtvxODiR2DqsbgKMHMjRl+mVQjnmrGljDqVYAqwIIPMEEYII9MVF4uz2NSiie4NsjK62rMrJlGDIN5HeFQwB27vIeVVItFjOEyTXU2xHYDO1WbHTOATj26VUx471LWQY9MtCiHCtLuDbMjPN2wqHBz5n2q1tRbEMpPkjn/Aag36Oaf1G5PkZlH2hj/3qajFSzkgqTceRIOzXs0XSlMsrCS6kGHccwgJyUQnmcnmWPMkVOqUq2VjFZpSgFKUoBSlKAUpSgFKUoBSlKAUpSgFKVigM0rFZoBWKzSgFKUoBVPdtHCbwypqlmMPGV7/Az8PJJm9QB4G/ukelXDXxJGGBVgCCCCCMgg9QRQEK4L4pj1G1WVCA4AWWPOTG+OYPt6HzFd6q04h7KrzT7g3WhOQD8VvuAIGc7V3+GROvhbBHkedc9uONdXwNYjf0z+Gl/wBJNv8AOqkqDz8pZVZdSWdqXEa2WnyDdiScGKMefMeN/kq5P2HnXU7IOHzZaVCGG15SZ3GMEGTG0H5IFH0qFcN9mt7qd0LrW8iNfhhYrlxnITYvKOPPUdT51dIGOlT04aEQzlqZmlKVIcClKUApSlAKUpQClKUApSlAKUpQClKUApSlAKUpQClKUApSlAKUpQClKUApSlAKUpQClKUApSlAKUpQClKUApSlAKUp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2" name="Picture 8" descr="http://www.candywarehouse.com/assets/item/regular/warheads-logo-1273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4143374"/>
            <a:ext cx="2847975" cy="2714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0070C0"/>
                </a:solidFill>
              </a:rPr>
              <a:t>Alcohol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b="1" dirty="0" smtClean="0"/>
              <a:t>características: </a:t>
            </a:r>
            <a:r>
              <a:rPr lang="es-MX" dirty="0" smtClean="0"/>
              <a:t>tiene un sabor especiado, picante, a veces dulce, y una sensación cálida en la lengua y/o garganta, también presenta un olores a solvente</a:t>
            </a:r>
            <a:r>
              <a:rPr lang="es-MX" b="1" dirty="0" smtClean="0"/>
              <a:t/>
            </a:r>
            <a:br>
              <a:rPr lang="es-MX" b="1" dirty="0" smtClean="0"/>
            </a:br>
            <a:endParaRPr lang="es-MX" b="1" dirty="0" smtClean="0"/>
          </a:p>
          <a:p>
            <a:r>
              <a:rPr lang="es-MX" b="1" dirty="0" smtClean="0"/>
              <a:t>composición</a:t>
            </a:r>
            <a:r>
              <a:rPr lang="es-MX" b="1" dirty="0" smtClean="0"/>
              <a:t>: </a:t>
            </a:r>
            <a:r>
              <a:rPr lang="es-MX" dirty="0" smtClean="0"/>
              <a:t>se forma en el proceso de fermentación, pueden haber diferentes tipos de alcoholes presentes ejemplo; etanol, butanol, </a:t>
            </a:r>
            <a:r>
              <a:rPr lang="es-MX" dirty="0" err="1" smtClean="0"/>
              <a:t>isopropanol</a:t>
            </a:r>
            <a:r>
              <a:rPr lang="es-MX" dirty="0" smtClean="0"/>
              <a:t>, etc.</a:t>
            </a:r>
            <a:r>
              <a:rPr lang="es-MX" b="1" dirty="0" smtClean="0"/>
              <a:t/>
            </a:r>
            <a:br>
              <a:rPr lang="es-MX" b="1" dirty="0" smtClean="0"/>
            </a:br>
            <a:endParaRPr lang="es-MX" b="1" dirty="0" smtClean="0"/>
          </a:p>
          <a:p>
            <a:r>
              <a:rPr lang="es-MX" b="1" dirty="0" smtClean="0"/>
              <a:t>causas</a:t>
            </a:r>
            <a:r>
              <a:rPr lang="es-MX" b="1" dirty="0" smtClean="0"/>
              <a:t>: </a:t>
            </a:r>
            <a:r>
              <a:rPr lang="es-MX" dirty="0" smtClean="0"/>
              <a:t>fermentación a altas temperaturas, falta de oxigeno </a:t>
            </a:r>
            <a:r>
              <a:rPr lang="es-MX" b="1" dirty="0" smtClean="0"/>
              <a:t/>
            </a:r>
            <a:br>
              <a:rPr lang="es-MX" b="1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 smtClean="0">
                <a:solidFill>
                  <a:srgbClr val="0070C0"/>
                </a:solidFill>
              </a:rPr>
              <a:t>Astringencia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467600" cy="4525963"/>
          </a:xfrm>
        </p:spPr>
        <p:txBody>
          <a:bodyPr>
            <a:normAutofit fontScale="85000" lnSpcReduction="10000"/>
          </a:bodyPr>
          <a:lstStyle/>
          <a:p>
            <a:r>
              <a:rPr lang="es-MX" b="1" dirty="0" smtClean="0">
                <a:solidFill>
                  <a:srgbClr val="0070C0"/>
                </a:solidFill>
              </a:rPr>
              <a:t>Características</a:t>
            </a:r>
            <a:r>
              <a:rPr lang="es-MX" b="1" dirty="0" smtClean="0"/>
              <a:t>: </a:t>
            </a:r>
            <a:r>
              <a:rPr lang="es-MX" dirty="0" smtClean="0"/>
              <a:t>se presenta únicamente en sabor no en aroma, tiene un amargor no placentero, punzante y seco, como una sensación de comer  la piel de la uva</a:t>
            </a:r>
            <a:r>
              <a:rPr lang="es-MX" b="1" dirty="0" smtClean="0"/>
              <a:t/>
            </a:r>
            <a:br>
              <a:rPr lang="es-MX" b="1" dirty="0" smtClean="0"/>
            </a:br>
            <a:endParaRPr lang="es-MX" b="1" dirty="0" smtClean="0"/>
          </a:p>
          <a:p>
            <a:r>
              <a:rPr lang="es-MX" b="1" dirty="0" smtClean="0">
                <a:solidFill>
                  <a:srgbClr val="0070C0"/>
                </a:solidFill>
              </a:rPr>
              <a:t>causas</a:t>
            </a:r>
            <a:r>
              <a:rPr lang="es-MX" b="1" dirty="0" smtClean="0"/>
              <a:t>: </a:t>
            </a:r>
            <a:r>
              <a:rPr lang="es-MX" dirty="0" smtClean="0"/>
              <a:t>exceso de amargor (mucho lúpulo), taninos, contaminación, alta atenuación, hervir granos de malta, malta molida en exceso, exceso de agua en el </a:t>
            </a:r>
            <a:r>
              <a:rPr lang="es-MX" dirty="0" err="1" smtClean="0"/>
              <a:t>sparge</a:t>
            </a:r>
            <a:r>
              <a:rPr lang="es-MX" dirty="0" smtClean="0"/>
              <a:t>, </a:t>
            </a:r>
            <a:r>
              <a:rPr lang="es-MX" dirty="0" err="1" smtClean="0"/>
              <a:t>ph</a:t>
            </a:r>
            <a:r>
              <a:rPr lang="es-MX" dirty="0" smtClean="0"/>
              <a:t> muy bajo, exceso de compuestos como sulfatos, magnesio y hierro  </a:t>
            </a:r>
            <a:r>
              <a:rPr lang="es-MX" b="1" dirty="0" smtClean="0"/>
              <a:t/>
            </a:r>
            <a:br>
              <a:rPr lang="es-MX" b="1" dirty="0" smtClean="0"/>
            </a:br>
            <a:endParaRPr lang="en-US" dirty="0"/>
          </a:p>
        </p:txBody>
      </p:sp>
      <p:pic>
        <p:nvPicPr>
          <p:cNvPr id="14338" name="Picture 2" descr="https://encrypted-tbn3.gstatic.com/images?q=tbn:ANd9GcRDUmyz7DA66QV65wNxifyPBbgH6P9ID4eJuZJNhKWPs9bg7l5nC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30480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125</TotalTime>
  <Words>362</Words>
  <Application>Microsoft Office PowerPoint</Application>
  <PresentationFormat>On-screen Show (4:3)</PresentationFormat>
  <Paragraphs>64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Technic</vt:lpstr>
      <vt:lpstr>off flavors</vt:lpstr>
      <vt:lpstr>¿Que es un off flavor? </vt:lpstr>
      <vt:lpstr>¿Por qué es importante aprender a identificar estos aromas y sabores?</vt:lpstr>
      <vt:lpstr> Genética </vt:lpstr>
      <vt:lpstr>Ejemplos de off flavors mas comunes </vt:lpstr>
      <vt:lpstr>Acetaldehído</vt:lpstr>
      <vt:lpstr>Ácido (sour)</vt:lpstr>
      <vt:lpstr>Alcohol </vt:lpstr>
      <vt:lpstr>Astringencia </vt:lpstr>
      <vt:lpstr>Azufre</vt:lpstr>
      <vt:lpstr>Carbonatación </vt:lpstr>
      <vt:lpstr>Diacetil (2,3 butanodiona)</vt:lpstr>
      <vt:lpstr>DMS (Dimethyl sulfide) </vt:lpstr>
      <vt:lpstr>Fenoles</vt:lpstr>
      <vt:lpstr> Metálico  </vt:lpstr>
      <vt:lpstr>Moho </vt:lpstr>
      <vt:lpstr>Almendra, avellana, sherry</vt:lpstr>
      <vt:lpstr>Oxidación</vt:lpstr>
      <vt:lpstr>Solvente </vt:lpstr>
      <vt:lpstr>Hierba (grassy)</vt:lpstr>
      <vt:lpstr>Zorrillo (ligth-struck, 3-metil-2-butene-1-thiol) </vt:lpstr>
      <vt:lpstr>Le gracias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 flavors</dc:title>
  <dc:creator>IVAN</dc:creator>
  <cp:lastModifiedBy>IVAN</cp:lastModifiedBy>
  <cp:revision>18</cp:revision>
  <dcterms:created xsi:type="dcterms:W3CDTF">2014-05-27T05:49:01Z</dcterms:created>
  <dcterms:modified xsi:type="dcterms:W3CDTF">2014-05-27T07:54:43Z</dcterms:modified>
</cp:coreProperties>
</file>